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22"/>
  </p:notesMasterIdLst>
  <p:handoutMasterIdLst>
    <p:handoutMasterId r:id="rId23"/>
  </p:handoutMasterIdLst>
  <p:sldIdLst>
    <p:sldId id="300" r:id="rId5"/>
    <p:sldId id="393" r:id="rId6"/>
    <p:sldId id="394" r:id="rId7"/>
    <p:sldId id="398" r:id="rId8"/>
    <p:sldId id="399" r:id="rId9"/>
    <p:sldId id="407" r:id="rId10"/>
    <p:sldId id="405" r:id="rId11"/>
    <p:sldId id="372" r:id="rId12"/>
    <p:sldId id="371" r:id="rId13"/>
    <p:sldId id="385" r:id="rId14"/>
    <p:sldId id="409" r:id="rId15"/>
    <p:sldId id="406" r:id="rId16"/>
    <p:sldId id="379" r:id="rId17"/>
    <p:sldId id="386" r:id="rId18"/>
    <p:sldId id="389" r:id="rId19"/>
    <p:sldId id="408" r:id="rId20"/>
    <p:sldId id="335" r:id="rId21"/>
  </p:sldIdLst>
  <p:sldSz cx="9144000" cy="6858000" type="screen4x3"/>
  <p:notesSz cx="6797675" cy="9926638"/>
  <p:defaultTextStyle>
    <a:defPPr>
      <a:defRPr lang="en-GB"/>
    </a:defPPr>
    <a:lvl1pPr algn="ctr"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71A"/>
    <a:srgbClr val="FC0018"/>
    <a:srgbClr val="000000"/>
    <a:srgbClr val="FF6309"/>
    <a:srgbClr val="5C5900"/>
    <a:srgbClr val="E6CF04"/>
    <a:srgbClr val="620000"/>
    <a:srgbClr val="B30005"/>
    <a:srgbClr val="0727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104" autoAdjust="0"/>
    <p:restoredTop sz="70426" autoAdjust="0"/>
  </p:normalViewPr>
  <p:slideViewPr>
    <p:cSldViewPr snapToGrid="0">
      <p:cViewPr varScale="1">
        <p:scale>
          <a:sx n="77" d="100"/>
          <a:sy n="77" d="100"/>
        </p:scale>
        <p:origin x="354" y="96"/>
      </p:cViewPr>
      <p:guideLst>
        <p:guide orient="horz" pos="2160"/>
        <p:guide pos="2880"/>
      </p:guideLst>
    </p:cSldViewPr>
  </p:slideViewPr>
  <p:outlineViewPr>
    <p:cViewPr>
      <p:scale>
        <a:sx n="33" d="100"/>
        <a:sy n="33" d="100"/>
      </p:scale>
      <p:origin x="0" y="-780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525563" y="305038"/>
            <a:ext cx="2420098" cy="49633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000" smtClean="0"/>
            </a:lvl1pPr>
          </a:lstStyle>
          <a:p>
            <a:pPr>
              <a:defRPr/>
            </a:pPr>
            <a:endParaRPr lang="en-US"/>
          </a:p>
        </p:txBody>
      </p:sp>
      <p:sp>
        <p:nvSpPr>
          <p:cNvPr id="38915" name="Rectangle 3"/>
          <p:cNvSpPr>
            <a:spLocks noGrp="1" noChangeArrowheads="1"/>
          </p:cNvSpPr>
          <p:nvPr>
            <p:ph type="dt" sz="quarter" idx="1"/>
          </p:nvPr>
        </p:nvSpPr>
        <p:spPr bwMode="auto">
          <a:xfrm>
            <a:off x="3852017" y="270570"/>
            <a:ext cx="2391775" cy="49633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smtClean="0"/>
            </a:lvl1pPr>
          </a:lstStyle>
          <a:p>
            <a:pPr>
              <a:defRPr/>
            </a:pPr>
            <a:endParaRPr lang="en-US"/>
          </a:p>
        </p:txBody>
      </p:sp>
      <p:sp>
        <p:nvSpPr>
          <p:cNvPr id="38916" name="Rectangle 4"/>
          <p:cNvSpPr>
            <a:spLocks noGrp="1" noChangeArrowheads="1"/>
          </p:cNvSpPr>
          <p:nvPr>
            <p:ph type="ftr" sz="quarter" idx="2"/>
          </p:nvPr>
        </p:nvSpPr>
        <p:spPr bwMode="auto">
          <a:xfrm>
            <a:off x="538149" y="9430306"/>
            <a:ext cx="4873241" cy="49633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000" smtClean="0">
                <a:latin typeface="Arial" charset="0"/>
              </a:defRPr>
            </a:lvl1pPr>
          </a:lstStyle>
          <a:p>
            <a:pPr>
              <a:defRPr/>
            </a:pPr>
            <a:endParaRPr lang="en-US"/>
          </a:p>
        </p:txBody>
      </p:sp>
      <p:sp>
        <p:nvSpPr>
          <p:cNvPr id="38917" name="Rectangle 5"/>
          <p:cNvSpPr>
            <a:spLocks noGrp="1" noChangeArrowheads="1"/>
          </p:cNvSpPr>
          <p:nvPr>
            <p:ph type="sldNum" sz="quarter" idx="3"/>
          </p:nvPr>
        </p:nvSpPr>
        <p:spPr bwMode="auto">
          <a:xfrm>
            <a:off x="5502656" y="9430306"/>
            <a:ext cx="750576" cy="49633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smtClean="0"/>
            </a:lvl1pPr>
          </a:lstStyle>
          <a:p>
            <a:pPr>
              <a:defRPr/>
            </a:pPr>
            <a:fld id="{A1A83D07-A50A-44B5-8806-6068B0E8E140}" type="slidenum">
              <a:rPr lang="en-US"/>
              <a:pPr>
                <a:defRPr/>
              </a:pPr>
              <a:t>‹#›</a:t>
            </a:fld>
            <a:endParaRPr lang="en-US">
              <a:latin typeface="Arial" charset="0"/>
            </a:endParaRPr>
          </a:p>
        </p:txBody>
      </p:sp>
    </p:spTree>
    <p:extLst>
      <p:ext uri="{BB962C8B-B14F-4D97-AF65-F5344CB8AC3E}">
        <p14:creationId xmlns:p14="http://schemas.microsoft.com/office/powerpoint/2010/main" val="38461412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906357" y="165444"/>
            <a:ext cx="3247778" cy="3308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200" smtClean="0"/>
            </a:lvl1pPr>
          </a:lstStyle>
          <a:p>
            <a:pPr>
              <a:defRPr/>
            </a:pPr>
            <a:endParaRPr lang="en-US"/>
          </a:p>
        </p:txBody>
      </p:sp>
      <p:sp>
        <p:nvSpPr>
          <p:cNvPr id="37891" name="Rectangle 3"/>
          <p:cNvSpPr>
            <a:spLocks noGrp="1" noChangeArrowheads="1"/>
          </p:cNvSpPr>
          <p:nvPr>
            <p:ph type="dt" idx="1"/>
          </p:nvPr>
        </p:nvSpPr>
        <p:spPr bwMode="auto">
          <a:xfrm>
            <a:off x="4229664" y="165444"/>
            <a:ext cx="1737184" cy="3308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smtClean="0"/>
            </a:lvl1pPr>
          </a:lstStyle>
          <a:p>
            <a:pPr>
              <a:defRPr/>
            </a:pPr>
            <a:endParaRPr lang="en-US"/>
          </a:p>
        </p:txBody>
      </p:sp>
      <p:sp>
        <p:nvSpPr>
          <p:cNvPr id="5124" name="Rectangle 4"/>
          <p:cNvSpPr>
            <a:spLocks noGrp="1" noRot="1" noChangeAspect="1" noChangeArrowheads="1" noTextEdit="1"/>
          </p:cNvSpPr>
          <p:nvPr>
            <p:ph type="sldImg" idx="2"/>
          </p:nvPr>
        </p:nvSpPr>
        <p:spPr bwMode="auto">
          <a:xfrm>
            <a:off x="692150" y="744538"/>
            <a:ext cx="4962525" cy="3722687"/>
          </a:xfrm>
          <a:prstGeom prst="rect">
            <a:avLst/>
          </a:prstGeom>
          <a:noFill/>
          <a:ln w="9525">
            <a:solidFill>
              <a:srgbClr val="000000"/>
            </a:solidFill>
            <a:miter lim="800000"/>
            <a:headEnd/>
            <a:tailEnd/>
          </a:ln>
        </p:spPr>
      </p:sp>
      <p:sp>
        <p:nvSpPr>
          <p:cNvPr id="37893" name="Rectangle 5"/>
          <p:cNvSpPr>
            <a:spLocks noGrp="1" noChangeArrowheads="1"/>
          </p:cNvSpPr>
          <p:nvPr>
            <p:ph type="body" sz="quarter" idx="3"/>
          </p:nvPr>
        </p:nvSpPr>
        <p:spPr bwMode="auto">
          <a:xfrm>
            <a:off x="906357" y="4715153"/>
            <a:ext cx="4984962" cy="446698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7894" name="Rectangle 6"/>
          <p:cNvSpPr>
            <a:spLocks noGrp="1" noChangeArrowheads="1"/>
          </p:cNvSpPr>
          <p:nvPr>
            <p:ph type="ftr" sz="quarter" idx="4"/>
          </p:nvPr>
        </p:nvSpPr>
        <p:spPr bwMode="auto">
          <a:xfrm>
            <a:off x="906358" y="9430306"/>
            <a:ext cx="4154135" cy="3308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000" smtClean="0"/>
            </a:lvl1pPr>
          </a:lstStyle>
          <a:p>
            <a:pPr>
              <a:defRPr/>
            </a:pPr>
            <a:endParaRPr lang="en-US"/>
          </a:p>
        </p:txBody>
      </p:sp>
      <p:sp>
        <p:nvSpPr>
          <p:cNvPr id="37895" name="Rectangle 7"/>
          <p:cNvSpPr>
            <a:spLocks noGrp="1" noChangeArrowheads="1"/>
          </p:cNvSpPr>
          <p:nvPr>
            <p:ph type="sldNum" sz="quarter" idx="5"/>
          </p:nvPr>
        </p:nvSpPr>
        <p:spPr bwMode="auto">
          <a:xfrm>
            <a:off x="5287080" y="9430306"/>
            <a:ext cx="604238" cy="3308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smtClean="0"/>
            </a:lvl1pPr>
          </a:lstStyle>
          <a:p>
            <a:pPr>
              <a:defRPr/>
            </a:pPr>
            <a:fld id="{8E5B38DD-995D-4B1F-96CD-CBCB1E085883}" type="slidenum">
              <a:rPr lang="en-US"/>
              <a:pPr>
                <a:defRPr/>
              </a:pPr>
              <a:t>‹#›</a:t>
            </a:fld>
            <a:endParaRPr lang="en-US">
              <a:latin typeface="Arial" charset="0"/>
            </a:endParaRPr>
          </a:p>
        </p:txBody>
      </p:sp>
    </p:spTree>
    <p:extLst>
      <p:ext uri="{BB962C8B-B14F-4D97-AF65-F5344CB8AC3E}">
        <p14:creationId xmlns:p14="http://schemas.microsoft.com/office/powerpoint/2010/main" val="12769386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Our Ref: 275~5</a:t>
            </a:r>
          </a:p>
          <a:p>
            <a:r>
              <a:rPr lang="en-GB" dirty="0" smtClean="0"/>
              <a:t>The Reverend T O'Brien</a:t>
            </a:r>
          </a:p>
          <a:p>
            <a:r>
              <a:rPr lang="en-GB" dirty="0" smtClean="0"/>
              <a:t>Our Lady Immaculate &amp; St Andrew</a:t>
            </a:r>
          </a:p>
          <a:p>
            <a:r>
              <a:rPr lang="en-GB" dirty="0" smtClean="0"/>
              <a:t>Presbytery</a:t>
            </a:r>
          </a:p>
          <a:p>
            <a:r>
              <a:rPr lang="en-GB" dirty="0" smtClean="0"/>
              <a:t>16 Nightingale Road</a:t>
            </a:r>
          </a:p>
          <a:p>
            <a:r>
              <a:rPr lang="en-GB" dirty="0" smtClean="0"/>
              <a:t>HITCHIN</a:t>
            </a:r>
          </a:p>
          <a:p>
            <a:r>
              <a:rPr lang="en-GB" dirty="0" smtClean="0"/>
              <a:t>Hertfordshire</a:t>
            </a:r>
          </a:p>
          <a:p>
            <a:r>
              <a:rPr lang="en-GB" b="0" dirty="0" smtClean="0"/>
              <a:t>SG5 1QS</a:t>
            </a:r>
          </a:p>
          <a:p>
            <a:endParaRPr lang="en-GB" dirty="0" smtClean="0"/>
          </a:p>
          <a:p>
            <a:r>
              <a:rPr lang="en-GB" dirty="0" smtClean="0"/>
              <a:t>Arrive 9am </a:t>
            </a:r>
          </a:p>
          <a:p>
            <a:endParaRPr lang="en-GB" dirty="0" smtClean="0"/>
          </a:p>
          <a:p>
            <a:r>
              <a:rPr lang="en-GB" dirty="0" smtClean="0"/>
              <a:t>Set up stall and IT</a:t>
            </a:r>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1</a:t>
            </a:fld>
            <a:endParaRPr lang="en-US">
              <a:latin typeface="Arial" charset="0"/>
            </a:endParaRPr>
          </a:p>
        </p:txBody>
      </p:sp>
    </p:spTree>
    <p:extLst>
      <p:ext uri="{BB962C8B-B14F-4D97-AF65-F5344CB8AC3E}">
        <p14:creationId xmlns:p14="http://schemas.microsoft.com/office/powerpoint/2010/main" val="423004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Verdana" pitchFamily="34" charset="0"/>
                <a:ea typeface="+mn-ea"/>
                <a:cs typeface="+mn-cs"/>
              </a:rPr>
              <a:t>This</a:t>
            </a:r>
            <a:r>
              <a:rPr lang="en-GB" sz="1200" kern="1200" baseline="0" dirty="0" smtClean="0">
                <a:solidFill>
                  <a:schemeClr val="tx1"/>
                </a:solidFill>
                <a:effectLst/>
                <a:latin typeface="Verdana" pitchFamily="34" charset="0"/>
                <a:ea typeface="+mn-ea"/>
                <a:cs typeface="+mn-cs"/>
              </a:rPr>
              <a:t> session will cover: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baseline="0" dirty="0" smtClean="0">
              <a:solidFill>
                <a:schemeClr val="tx1"/>
              </a:solidFill>
              <a:effectLst/>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Verdana" pitchFamily="34" charset="0"/>
                <a:ea typeface="+mn-ea"/>
                <a:cs typeface="+mn-cs"/>
              </a:rPr>
              <a:t>What do you see?</a:t>
            </a:r>
          </a:p>
          <a:p>
            <a:r>
              <a:rPr lang="en-GB" sz="1200" kern="1200" dirty="0" smtClean="0">
                <a:solidFill>
                  <a:schemeClr val="tx1"/>
                </a:solidFill>
                <a:effectLst/>
                <a:latin typeface="Verdana" pitchFamily="34" charset="0"/>
                <a:ea typeface="+mn-ea"/>
                <a:cs typeface="+mn-cs"/>
              </a:rPr>
              <a:t>What does the Pope see?</a:t>
            </a:r>
          </a:p>
          <a:p>
            <a:r>
              <a:rPr lang="en-GB" sz="1200" kern="1200" dirty="0" smtClean="0">
                <a:solidFill>
                  <a:schemeClr val="tx1"/>
                </a:solidFill>
                <a:effectLst/>
                <a:latin typeface="Verdana" pitchFamily="34" charset="0"/>
                <a:ea typeface="+mn-ea"/>
                <a:cs typeface="+mn-cs"/>
              </a:rPr>
              <a:t>What </a:t>
            </a:r>
            <a:r>
              <a:rPr lang="en-GB" sz="1200" kern="1200" dirty="0" smtClean="0">
                <a:solidFill>
                  <a:schemeClr val="tx1"/>
                </a:solidFill>
                <a:effectLst/>
                <a:latin typeface="Verdana" pitchFamily="34" charset="0"/>
                <a:ea typeface="+mn-ea"/>
                <a:cs typeface="+mn-cs"/>
              </a:rPr>
              <a:t>do CAFOD and some of our partners </a:t>
            </a:r>
            <a:r>
              <a:rPr lang="en-GB" sz="1200" kern="1200" dirty="0" smtClean="0">
                <a:solidFill>
                  <a:schemeClr val="tx1"/>
                </a:solidFill>
                <a:effectLst/>
                <a:latin typeface="Verdana" pitchFamily="34" charset="0"/>
                <a:ea typeface="+mn-ea"/>
                <a:cs typeface="+mn-cs"/>
              </a:rPr>
              <a:t>see?</a:t>
            </a:r>
          </a:p>
          <a:p>
            <a:endParaRPr lang="en-GB" sz="1200" kern="1200" dirty="0" smtClean="0">
              <a:solidFill>
                <a:schemeClr val="tx1"/>
              </a:solidFill>
              <a:effectLst/>
              <a:latin typeface="Verdana" pitchFamily="34" charset="0"/>
              <a:ea typeface="+mn-ea"/>
              <a:cs typeface="+mn-cs"/>
            </a:endParaRPr>
          </a:p>
          <a:p>
            <a:r>
              <a:rPr lang="en-GB" sz="1200" kern="1200" dirty="0" smtClean="0">
                <a:solidFill>
                  <a:schemeClr val="tx1"/>
                </a:solidFill>
                <a:effectLst/>
                <a:latin typeface="Verdana" pitchFamily="34" charset="0"/>
                <a:ea typeface="+mn-ea"/>
                <a:cs typeface="+mn-cs"/>
              </a:rPr>
              <a:t>Buzz for 2 minutes with neighbour – what do you see as the greatest sign of </a:t>
            </a:r>
            <a:r>
              <a:rPr lang="en-GB" sz="1200" b="1" kern="1200" dirty="0" smtClean="0">
                <a:solidFill>
                  <a:schemeClr val="tx1"/>
                </a:solidFill>
                <a:effectLst/>
                <a:latin typeface="Verdana" pitchFamily="34" charset="0"/>
                <a:ea typeface="+mn-ea"/>
                <a:cs typeface="+mn-cs"/>
              </a:rPr>
              <a:t>hope</a:t>
            </a:r>
            <a:r>
              <a:rPr lang="en-GB" sz="1200" kern="1200" dirty="0" smtClean="0">
                <a:solidFill>
                  <a:schemeClr val="tx1"/>
                </a:solidFill>
                <a:effectLst/>
                <a:latin typeface="Verdana" pitchFamily="34" charset="0"/>
                <a:ea typeface="+mn-ea"/>
                <a:cs typeface="+mn-cs"/>
              </a:rPr>
              <a:t> and the greatest sign of </a:t>
            </a:r>
            <a:r>
              <a:rPr lang="en-GB" sz="1200" b="1" kern="1200" dirty="0" smtClean="0">
                <a:solidFill>
                  <a:schemeClr val="tx1"/>
                </a:solidFill>
                <a:effectLst/>
                <a:latin typeface="Verdana" pitchFamily="34" charset="0"/>
                <a:ea typeface="+mn-ea"/>
                <a:cs typeface="+mn-cs"/>
              </a:rPr>
              <a:t>despair</a:t>
            </a:r>
            <a:r>
              <a:rPr lang="en-GB" sz="1200" kern="1200" dirty="0" smtClean="0">
                <a:solidFill>
                  <a:schemeClr val="tx1"/>
                </a:solidFill>
                <a:effectLst/>
                <a:latin typeface="Verdana" pitchFamily="34" charset="0"/>
                <a:ea typeface="+mn-ea"/>
                <a:cs typeface="+mn-cs"/>
              </a:rPr>
              <a:t> in our world today? Take a few examples....  (5 </a:t>
            </a:r>
            <a:r>
              <a:rPr lang="en-GB" sz="1200" kern="1200" dirty="0" err="1" smtClean="0">
                <a:solidFill>
                  <a:schemeClr val="tx1"/>
                </a:solidFill>
                <a:effectLst/>
                <a:latin typeface="Verdana" pitchFamily="34" charset="0"/>
                <a:ea typeface="+mn-ea"/>
                <a:cs typeface="+mn-cs"/>
              </a:rPr>
              <a:t>mins</a:t>
            </a:r>
            <a:r>
              <a:rPr lang="en-GB" sz="1200" kern="1200" dirty="0" smtClean="0">
                <a:solidFill>
                  <a:schemeClr val="tx1"/>
                </a:solidFill>
                <a:effectLst/>
                <a:latin typeface="Verdana" pitchFamily="34" charset="0"/>
                <a:ea typeface="+mn-ea"/>
                <a:cs typeface="+mn-cs"/>
              </a:rPr>
              <a:t> total)</a:t>
            </a:r>
          </a:p>
          <a:p>
            <a:endParaRPr lang="en-GB" sz="1200" kern="1200" dirty="0" smtClean="0">
              <a:solidFill>
                <a:schemeClr val="tx1"/>
              </a:solidFill>
              <a:effectLst/>
              <a:latin typeface="Verdana" pitchFamily="34" charset="0"/>
              <a:ea typeface="+mn-ea"/>
              <a:cs typeface="+mn-cs"/>
            </a:endParaRPr>
          </a:p>
          <a:p>
            <a:r>
              <a:rPr lang="en-GB" sz="1200" kern="1200" dirty="0" smtClean="0">
                <a:solidFill>
                  <a:schemeClr val="tx1"/>
                </a:solidFill>
                <a:effectLst/>
                <a:latin typeface="Verdana" pitchFamily="34" charset="0"/>
                <a:ea typeface="+mn-ea"/>
                <a:cs typeface="+mn-cs"/>
              </a:rPr>
              <a:t>We have heard a few examples of what you see, but</a:t>
            </a:r>
            <a:r>
              <a:rPr lang="en-GB" sz="1200" kern="1200" baseline="0" dirty="0" smtClean="0">
                <a:solidFill>
                  <a:schemeClr val="tx1"/>
                </a:solidFill>
                <a:effectLst/>
                <a:latin typeface="Verdana" pitchFamily="34" charset="0"/>
                <a:ea typeface="+mn-ea"/>
                <a:cs typeface="+mn-cs"/>
              </a:rPr>
              <a:t> what does Pope Francis see? Let’s have a quick look at what he says in </a:t>
            </a:r>
            <a:r>
              <a:rPr lang="en-GB" sz="1200" kern="1200" baseline="0" dirty="0" err="1" smtClean="0">
                <a:solidFill>
                  <a:schemeClr val="tx1"/>
                </a:solidFill>
                <a:effectLst/>
                <a:latin typeface="Verdana" pitchFamily="34" charset="0"/>
                <a:ea typeface="+mn-ea"/>
                <a:cs typeface="+mn-cs"/>
              </a:rPr>
              <a:t>Laudato</a:t>
            </a:r>
            <a:r>
              <a:rPr lang="en-GB" sz="1200" kern="1200" baseline="0" dirty="0" smtClean="0">
                <a:solidFill>
                  <a:schemeClr val="tx1"/>
                </a:solidFill>
                <a:effectLst/>
                <a:latin typeface="Verdana" pitchFamily="34" charset="0"/>
                <a:ea typeface="+mn-ea"/>
                <a:cs typeface="+mn-cs"/>
              </a:rPr>
              <a:t> Si’.....</a:t>
            </a:r>
            <a:endParaRPr lang="en-GB" sz="1200" kern="1200" dirty="0" smtClean="0">
              <a:solidFill>
                <a:schemeClr val="tx1"/>
              </a:solidFill>
              <a:effectLst/>
              <a:latin typeface="Verdana" pitchFamily="34" charset="0"/>
              <a:ea typeface="+mn-ea"/>
              <a:cs typeface="+mn-cs"/>
            </a:endParaRPr>
          </a:p>
          <a:p>
            <a:endParaRPr lang="en-GB" dirty="0"/>
          </a:p>
        </p:txBody>
      </p:sp>
      <p:sp>
        <p:nvSpPr>
          <p:cNvPr id="4" name="Slide Number Placeholder 3"/>
          <p:cNvSpPr>
            <a:spLocks noGrp="1"/>
          </p:cNvSpPr>
          <p:nvPr>
            <p:ph type="sldNum" sz="quarter" idx="10"/>
          </p:nvPr>
        </p:nvSpPr>
        <p:spPr/>
        <p:txBody>
          <a:bodyPr/>
          <a:lstStyle/>
          <a:p>
            <a:pPr>
              <a:defRPr/>
            </a:pPr>
            <a:fld id="{04160053-F416-42C6-A642-8A8D56DAEAE1}" type="slidenum">
              <a:rPr lang="en-US" smtClean="0"/>
              <a:pPr>
                <a:defRPr/>
              </a:pPr>
              <a:t>2</a:t>
            </a:fld>
            <a:endParaRPr lang="en-US" dirty="0">
              <a:latin typeface="Arial" charset="0"/>
            </a:endParaRPr>
          </a:p>
        </p:txBody>
      </p:sp>
    </p:spTree>
    <p:extLst>
      <p:ext uri="{BB962C8B-B14F-4D97-AF65-F5344CB8AC3E}">
        <p14:creationId xmlns:p14="http://schemas.microsoft.com/office/powerpoint/2010/main" val="419319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Verdana" pitchFamily="34" charset="0"/>
                <a:ea typeface="+mn-ea"/>
                <a:cs typeface="+mn-cs"/>
              </a:rPr>
              <a:t>In the first chapter </a:t>
            </a:r>
            <a:r>
              <a:rPr lang="en-GB" sz="1200" i="1" kern="1200" dirty="0" smtClean="0">
                <a:solidFill>
                  <a:schemeClr val="tx1"/>
                </a:solidFill>
                <a:latin typeface="Verdana" pitchFamily="34" charset="0"/>
                <a:ea typeface="+mn-ea"/>
                <a:cs typeface="+mn-cs"/>
              </a:rPr>
              <a:t>What is happening to our common home, </a:t>
            </a:r>
            <a:r>
              <a:rPr lang="en-GB" sz="1200" kern="1200" dirty="0" smtClean="0">
                <a:solidFill>
                  <a:schemeClr val="tx1"/>
                </a:solidFill>
                <a:latin typeface="Verdana" pitchFamily="34" charset="0"/>
                <a:ea typeface="+mn-ea"/>
                <a:cs typeface="+mn-cs"/>
              </a:rPr>
              <a:t>Pope Francis gives an overview of some of the symptoms of the crisis which he sees that humanity and creation are experiencing – </a:t>
            </a:r>
          </a:p>
          <a:p>
            <a:endParaRPr lang="en-GB" sz="1200" kern="1200" dirty="0" smtClean="0">
              <a:solidFill>
                <a:schemeClr val="tx1"/>
              </a:solidFill>
              <a:latin typeface="Verdana" pitchFamily="34" charset="0"/>
              <a:ea typeface="+mn-ea"/>
              <a:cs typeface="+mn-cs"/>
            </a:endParaRPr>
          </a:p>
          <a:p>
            <a:r>
              <a:rPr lang="en-GB" sz="1200" kern="1200" dirty="0" smtClean="0">
                <a:solidFill>
                  <a:schemeClr val="tx1"/>
                </a:solidFill>
                <a:latin typeface="Verdana" pitchFamily="34" charset="0"/>
                <a:ea typeface="+mn-ea"/>
                <a:cs typeface="+mn-cs"/>
              </a:rPr>
              <a:t>pollution, waste, the throwaway culture, climate change, loss of biodiversity, global inequality and the decline of the quality of human life and the breakdown of society.</a:t>
            </a:r>
          </a:p>
          <a:p>
            <a:endParaRPr lang="en-GB" sz="1200" kern="1200" dirty="0" smtClean="0">
              <a:solidFill>
                <a:schemeClr val="tx1"/>
              </a:solidFill>
              <a:latin typeface="Verdana" pitchFamily="34" charset="0"/>
              <a:ea typeface="+mn-ea"/>
              <a:cs typeface="+mn-cs"/>
            </a:endParaRPr>
          </a:p>
          <a:p>
            <a:endParaRPr lang="en-GB" sz="1200" kern="1200" dirty="0" smtClean="0">
              <a:solidFill>
                <a:schemeClr val="tx1"/>
              </a:solidFill>
              <a:latin typeface="Verdana" pitchFamily="34" charset="0"/>
              <a:ea typeface="+mn-ea"/>
              <a:cs typeface="+mn-cs"/>
            </a:endParaRPr>
          </a:p>
          <a:p>
            <a:r>
              <a:rPr lang="en-GB" sz="1200" kern="1200" dirty="0" smtClean="0">
                <a:solidFill>
                  <a:schemeClr val="tx1"/>
                </a:solidFill>
                <a:latin typeface="Verdana" pitchFamily="34" charset="0"/>
                <a:ea typeface="+mn-ea"/>
                <a:cs typeface="+mn-cs"/>
              </a:rPr>
              <a:t> For the Pope, the deterioration of the environment and the deterioration of society are inextricably linked, and both affect the most vulnerable on the planet (#48). </a:t>
            </a:r>
          </a:p>
          <a:p>
            <a:endParaRPr lang="en-GB" sz="1200" kern="1200" dirty="0" smtClean="0">
              <a:solidFill>
                <a:schemeClr val="tx1"/>
              </a:solidFill>
              <a:latin typeface="Verdana" pitchFamily="34" charset="0"/>
              <a:ea typeface="+mn-ea"/>
              <a:cs typeface="+mn-cs"/>
            </a:endParaRPr>
          </a:p>
          <a:p>
            <a:r>
              <a:rPr lang="en-GB" sz="1200" kern="1200" dirty="0" smtClean="0">
                <a:solidFill>
                  <a:schemeClr val="tx1"/>
                </a:solidFill>
                <a:latin typeface="Verdana" pitchFamily="34" charset="0"/>
                <a:ea typeface="+mn-ea"/>
                <a:cs typeface="+mn-cs"/>
              </a:rPr>
              <a:t>We need to open our eyes,</a:t>
            </a:r>
            <a:r>
              <a:rPr lang="en-GB" sz="1200" kern="1200" baseline="0" dirty="0" smtClean="0">
                <a:solidFill>
                  <a:schemeClr val="tx1"/>
                </a:solidFill>
                <a:latin typeface="Verdana" pitchFamily="34" charset="0"/>
                <a:ea typeface="+mn-ea"/>
                <a:cs typeface="+mn-cs"/>
              </a:rPr>
              <a:t> and see, but also open our ears and listen, so we can be</a:t>
            </a:r>
            <a:r>
              <a:rPr lang="en-GB" sz="1200" kern="1200" dirty="0" smtClean="0">
                <a:solidFill>
                  <a:schemeClr val="tx1"/>
                </a:solidFill>
                <a:latin typeface="Verdana" pitchFamily="34" charset="0"/>
                <a:ea typeface="+mn-ea"/>
                <a:cs typeface="+mn-cs"/>
              </a:rPr>
              <a:t> receptive to both the cry of the earth and of the poor (#49). </a:t>
            </a:r>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3</a:t>
            </a:fld>
            <a:endParaRPr lang="en-US">
              <a:latin typeface="Arial" charset="0"/>
            </a:endParaRPr>
          </a:p>
        </p:txBody>
      </p:sp>
    </p:spTree>
    <p:extLst>
      <p:ext uri="{BB962C8B-B14F-4D97-AF65-F5344CB8AC3E}">
        <p14:creationId xmlns:p14="http://schemas.microsoft.com/office/powerpoint/2010/main" val="230368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In chapter three, the human roots of the ecological crisis are examined.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The Pope acknowledges that there have been great technological developments, but these have not always gone hand in hand with human responsibility and integral values (#105).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We live in a culture where there seems to be an unquestioned understanding that growth is unlimited and should be pursued at all costs.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This he suggests, has come about through humans putting themselves at the centre – their own needs, desires and conveniences.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(The flipchart</a:t>
            </a:r>
            <a:r>
              <a:rPr lang="en-GB" sz="1200" kern="1200" baseline="0" dirty="0" smtClean="0">
                <a:solidFill>
                  <a:schemeClr val="tx1"/>
                </a:solidFill>
                <a:latin typeface="Verdana" pitchFamily="34" charset="0"/>
                <a:ea typeface="+mn-ea"/>
                <a:cs typeface="+mn-cs"/>
              </a:rPr>
              <a:t> taken from a workshop on </a:t>
            </a:r>
            <a:r>
              <a:rPr lang="en-GB" sz="1200" kern="1200" baseline="0" dirty="0" err="1" smtClean="0">
                <a:solidFill>
                  <a:schemeClr val="tx1"/>
                </a:solidFill>
                <a:latin typeface="Verdana" pitchFamily="34" charset="0"/>
                <a:ea typeface="+mn-ea"/>
                <a:cs typeface="+mn-cs"/>
              </a:rPr>
              <a:t>Laudato</a:t>
            </a:r>
            <a:r>
              <a:rPr lang="en-GB" sz="1200" kern="1200" baseline="0" dirty="0" smtClean="0">
                <a:solidFill>
                  <a:schemeClr val="tx1"/>
                </a:solidFill>
                <a:latin typeface="Verdana" pitchFamily="34" charset="0"/>
                <a:ea typeface="+mn-ea"/>
                <a:cs typeface="+mn-cs"/>
              </a:rPr>
              <a:t> Si’ in Sierra Leone)</a:t>
            </a:r>
            <a:endParaRPr lang="en-GB" sz="1200" kern="1200" dirty="0" smtClean="0">
              <a:solidFill>
                <a:schemeClr val="tx1"/>
              </a:solidFill>
              <a:latin typeface="Verdana" pitchFamily="34" charset="0"/>
              <a:ea typeface="+mn-ea"/>
              <a:cs typeface="+mn-cs"/>
            </a:endParaRPr>
          </a:p>
          <a:p>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4</a:t>
            </a:fld>
            <a:endParaRPr lang="en-US">
              <a:latin typeface="Arial" charset="0"/>
            </a:endParaRPr>
          </a:p>
        </p:txBody>
      </p:sp>
    </p:spTree>
    <p:extLst>
      <p:ext uri="{BB962C8B-B14F-4D97-AF65-F5344CB8AC3E}">
        <p14:creationId xmlns:p14="http://schemas.microsoft.com/office/powerpoint/2010/main" val="257659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Chapter </a:t>
            </a:r>
            <a:r>
              <a:rPr lang="en-GB" sz="1200" kern="1200" dirty="0" smtClean="0">
                <a:solidFill>
                  <a:schemeClr val="tx1"/>
                </a:solidFill>
                <a:latin typeface="Verdana" pitchFamily="34" charset="0"/>
                <a:ea typeface="+mn-ea"/>
                <a:cs typeface="+mn-cs"/>
              </a:rPr>
              <a:t>four will be discussed</a:t>
            </a:r>
            <a:r>
              <a:rPr lang="en-GB" sz="1200" kern="1200" baseline="0" dirty="0" smtClean="0">
                <a:solidFill>
                  <a:schemeClr val="tx1"/>
                </a:solidFill>
                <a:latin typeface="Verdana" pitchFamily="34" charset="0"/>
                <a:ea typeface="+mn-ea"/>
                <a:cs typeface="+mn-cs"/>
              </a:rPr>
              <a:t> by Edward later this morning and </a:t>
            </a:r>
            <a:r>
              <a:rPr lang="en-GB" sz="1200" kern="1200" dirty="0" smtClean="0">
                <a:solidFill>
                  <a:schemeClr val="tx1"/>
                </a:solidFill>
                <a:latin typeface="Verdana" pitchFamily="34" charset="0"/>
                <a:ea typeface="+mn-ea"/>
                <a:cs typeface="+mn-cs"/>
              </a:rPr>
              <a:t> </a:t>
            </a:r>
            <a:r>
              <a:rPr lang="en-GB" sz="1200" kern="1200" dirty="0" smtClean="0">
                <a:solidFill>
                  <a:schemeClr val="tx1"/>
                </a:solidFill>
                <a:latin typeface="Verdana" pitchFamily="34" charset="0"/>
                <a:ea typeface="+mn-ea"/>
                <a:cs typeface="+mn-cs"/>
              </a:rPr>
              <a:t>focuses on integral ecology – the fact that everything is interconnected and interrelated, and that all created things are part of living network.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Fr Edu came from the Philippines- CAFOD’s key humanitarian partner- director</a:t>
            </a:r>
            <a:r>
              <a:rPr lang="en-GB" sz="1200" kern="1200" baseline="0" dirty="0" smtClean="0">
                <a:solidFill>
                  <a:schemeClr val="tx1"/>
                </a:solidFill>
                <a:latin typeface="Verdana" pitchFamily="34" charset="0"/>
                <a:ea typeface="+mn-ea"/>
                <a:cs typeface="+mn-cs"/>
              </a:rPr>
              <a:t> of Caritas Philippines – he even spoke here in summer 2015 at our Lady of Victories. For part of his working life, he worked with indigenous peoples in the mountains of the Philippines. He spoke of another priest suggesting </a:t>
            </a:r>
            <a:r>
              <a:rPr lang="en-GB" sz="1200" kern="1200" dirty="0" smtClean="0">
                <a:solidFill>
                  <a:schemeClr val="tx1"/>
                </a:solidFill>
                <a:latin typeface="Verdana" pitchFamily="34" charset="0"/>
                <a:ea typeface="+mn-ea"/>
                <a:cs typeface="+mn-cs"/>
              </a:rPr>
              <a:t> </a:t>
            </a:r>
            <a:r>
              <a:rPr lang="en-GB" sz="1200" kern="1200" dirty="0" smtClean="0">
                <a:solidFill>
                  <a:schemeClr val="tx1"/>
                </a:solidFill>
                <a:latin typeface="Verdana" pitchFamily="34" charset="0"/>
                <a:ea typeface="+mn-ea"/>
                <a:cs typeface="+mn-cs"/>
              </a:rPr>
              <a:t>to an indigenous community that they build a Church </a:t>
            </a:r>
            <a:r>
              <a:rPr lang="en-GB" sz="1200" kern="1200" dirty="0" smtClean="0">
                <a:solidFill>
                  <a:schemeClr val="tx1"/>
                </a:solidFill>
                <a:latin typeface="Verdana" pitchFamily="34" charset="0"/>
                <a:ea typeface="+mn-ea"/>
                <a:cs typeface="+mn-cs"/>
              </a:rPr>
              <a:t>– and they </a:t>
            </a:r>
            <a:r>
              <a:rPr lang="en-GB" sz="1200" kern="1200" dirty="0" smtClean="0">
                <a:solidFill>
                  <a:schemeClr val="tx1"/>
                </a:solidFill>
                <a:latin typeface="Verdana" pitchFamily="34" charset="0"/>
                <a:ea typeface="+mn-ea"/>
                <a:cs typeface="+mn-cs"/>
              </a:rPr>
              <a:t>laughed – the forest is where God is, they said. </a:t>
            </a:r>
          </a:p>
          <a:p>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5</a:t>
            </a:fld>
            <a:endParaRPr lang="en-US">
              <a:latin typeface="Arial" charset="0"/>
            </a:endParaRPr>
          </a:p>
        </p:txBody>
      </p:sp>
    </p:spTree>
    <p:extLst>
      <p:ext uri="{BB962C8B-B14F-4D97-AF65-F5344CB8AC3E}">
        <p14:creationId xmlns:p14="http://schemas.microsoft.com/office/powerpoint/2010/main" val="1524884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lnSpc>
                <a:spcPct val="120000"/>
              </a:lnSpc>
              <a:spcBef>
                <a:spcPts val="0"/>
              </a:spcBef>
            </a:pPr>
            <a:r>
              <a:rPr lang="en-GB" sz="1200" b="0" dirty="0" smtClean="0">
                <a:latin typeface="Verdana" panose="020B0604030504040204" pitchFamily="34" charset="0"/>
                <a:ea typeface="Verdana" panose="020B0604030504040204" pitchFamily="34" charset="0"/>
                <a:cs typeface="Verdana" panose="020B0604030504040204" pitchFamily="34" charset="0"/>
              </a:rPr>
              <a:t>Again Edward will be speaking about </a:t>
            </a:r>
            <a:r>
              <a:rPr lang="en-GB" sz="1200" b="0" dirty="0" err="1" smtClean="0">
                <a:latin typeface="Verdana" panose="020B0604030504040204" pitchFamily="34" charset="0"/>
                <a:ea typeface="Verdana" panose="020B0604030504040204" pitchFamily="34" charset="0"/>
                <a:cs typeface="Verdana" panose="020B0604030504040204" pitchFamily="34" charset="0"/>
              </a:rPr>
              <a:t>Ch</a:t>
            </a:r>
            <a:r>
              <a:rPr lang="en-GB" sz="1200" b="0" dirty="0" smtClean="0">
                <a:latin typeface="Verdana" panose="020B0604030504040204" pitchFamily="34" charset="0"/>
                <a:ea typeface="Verdana" panose="020B0604030504040204" pitchFamily="34" charset="0"/>
                <a:cs typeface="Verdana" panose="020B0604030504040204" pitchFamily="34" charset="0"/>
              </a:rPr>
              <a:t> 5 –  Pope</a:t>
            </a:r>
            <a:r>
              <a:rPr lang="en-GB" sz="1200" b="0" baseline="0" dirty="0" smtClean="0">
                <a:latin typeface="Verdana" panose="020B0604030504040204" pitchFamily="34" charset="0"/>
                <a:ea typeface="Verdana" panose="020B0604030504040204" pitchFamily="34" charset="0"/>
                <a:cs typeface="Verdana" panose="020B0604030504040204" pitchFamily="34" charset="0"/>
              </a:rPr>
              <a:t> Francis speaking about a common plan! </a:t>
            </a:r>
          </a:p>
          <a:p>
            <a:pPr marL="0" indent="0">
              <a:lnSpc>
                <a:spcPct val="120000"/>
              </a:lnSpc>
              <a:spcBef>
                <a:spcPts val="0"/>
              </a:spcBef>
            </a:pPr>
            <a:endParaRPr lang="en-GB" sz="1200" b="0" baseline="0" dirty="0" smtClean="0">
              <a:latin typeface="Verdana" panose="020B0604030504040204" pitchFamily="34" charset="0"/>
              <a:ea typeface="Verdana" panose="020B0604030504040204" pitchFamily="34" charset="0"/>
              <a:cs typeface="Verdana" panose="020B0604030504040204" pitchFamily="34" charset="0"/>
            </a:endParaRPr>
          </a:p>
          <a:p>
            <a:pPr marL="0" indent="0">
              <a:lnSpc>
                <a:spcPct val="120000"/>
              </a:lnSpc>
              <a:spcBef>
                <a:spcPts val="0"/>
              </a:spcBef>
            </a:pPr>
            <a:r>
              <a:rPr lang="en-GB" sz="1200" b="0" baseline="0" dirty="0" smtClean="0">
                <a:latin typeface="Verdana" panose="020B0604030504040204" pitchFamily="34" charset="0"/>
                <a:ea typeface="Verdana" panose="020B0604030504040204" pitchFamily="34" charset="0"/>
                <a:cs typeface="Verdana" panose="020B0604030504040204" pitchFamily="34" charset="0"/>
              </a:rPr>
              <a:t>Like the plans of the Westminster parishes who have created a plan for living more simply, sustainably and in solidarity with those who are poor.</a:t>
            </a:r>
            <a:r>
              <a:rPr lang="en-GB" sz="1200" b="0" dirty="0" smtClean="0">
                <a:latin typeface="Verdana" panose="020B0604030504040204" pitchFamily="34" charset="0"/>
                <a:ea typeface="Verdana" panose="020B0604030504040204" pitchFamily="34" charset="0"/>
                <a:cs typeface="Verdana" panose="020B0604030504040204" pitchFamily="34" charset="0"/>
              </a:rPr>
              <a:t> </a:t>
            </a:r>
          </a:p>
          <a:p>
            <a:pPr marL="0" indent="0">
              <a:lnSpc>
                <a:spcPct val="120000"/>
              </a:lnSpc>
              <a:spcBef>
                <a:spcPts val="0"/>
              </a:spcBef>
            </a:pPr>
            <a:r>
              <a:rPr lang="en-GB" sz="1200" b="1" baseline="0" dirty="0" smtClean="0">
                <a:latin typeface="Verdana" panose="020B0604030504040204" pitchFamily="34" charset="0"/>
                <a:ea typeface="Verdana" panose="020B0604030504040204" pitchFamily="34" charset="0"/>
                <a:cs typeface="Verdana" panose="020B0604030504040204" pitchFamily="34" charset="0"/>
              </a:rPr>
              <a:t>And you will be pleased to hear that Westminster Diocese along with 15 others (out of 22) has switched to a renewable energy tariff.</a:t>
            </a:r>
            <a:endParaRPr lang="en-GB" b="1"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6</a:t>
            </a:fld>
            <a:endParaRPr lang="en-US">
              <a:latin typeface="Arial" charset="0"/>
            </a:endParaRPr>
          </a:p>
        </p:txBody>
      </p:sp>
    </p:spTree>
    <p:extLst>
      <p:ext uri="{BB962C8B-B14F-4D97-AF65-F5344CB8AC3E}">
        <p14:creationId xmlns:p14="http://schemas.microsoft.com/office/powerpoint/2010/main" val="3224590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Pope</a:t>
            </a:r>
            <a:r>
              <a:rPr lang="en-GB" baseline="0" dirty="0" smtClean="0"/>
              <a:t> Francis</a:t>
            </a:r>
            <a:r>
              <a:rPr lang="en-GB" dirty="0" smtClean="0"/>
              <a:t> </a:t>
            </a:r>
            <a:r>
              <a:rPr lang="en-GB" dirty="0" smtClean="0"/>
              <a:t>also sees that our </a:t>
            </a:r>
            <a:r>
              <a:rPr lang="en-GB" sz="1200" kern="1200" dirty="0" smtClean="0">
                <a:solidFill>
                  <a:schemeClr val="tx1"/>
                </a:solidFill>
                <a:latin typeface="Verdana" pitchFamily="34" charset="0"/>
                <a:ea typeface="+mn-ea"/>
                <a:cs typeface="+mn-cs"/>
              </a:rPr>
              <a:t>spirituality needs to have mercy at its heart, since mercy is the essence of God. </a:t>
            </a:r>
            <a:endParaRPr lang="en-GB" sz="1200" b="0" kern="1200" dirty="0" smtClean="0">
              <a:solidFill>
                <a:schemeClr val="tx1"/>
              </a:solidFill>
              <a:latin typeface="Verdana" pitchFamily="34" charset="0"/>
              <a:ea typeface="+mn-ea"/>
              <a:cs typeface="+mn-cs"/>
            </a:endParaRPr>
          </a:p>
          <a:p>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7</a:t>
            </a:fld>
            <a:endParaRPr lang="en-US">
              <a:latin typeface="Arial" charset="0"/>
            </a:endParaRPr>
          </a:p>
        </p:txBody>
      </p:sp>
    </p:spTree>
    <p:extLst>
      <p:ext uri="{BB962C8B-B14F-4D97-AF65-F5344CB8AC3E}">
        <p14:creationId xmlns:p14="http://schemas.microsoft.com/office/powerpoint/2010/main" val="1296543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Verdana" pitchFamily="34" charset="0"/>
                <a:ea typeface="+mn-ea"/>
                <a:cs typeface="+mn-cs"/>
              </a:rPr>
              <a:t>So, in all our thoughts and actions we are called “to proclaim the mercy of God, the beating heart of the Gospel” (AL #309). </a:t>
            </a:r>
          </a:p>
          <a:p>
            <a:endParaRPr lang="en-GB" sz="1200" kern="1200" dirty="0" smtClean="0">
              <a:solidFill>
                <a:schemeClr val="tx1"/>
              </a:solidFill>
              <a:latin typeface="Verdana" pitchFamily="34" charset="0"/>
              <a:ea typeface="+mn-ea"/>
              <a:cs typeface="+mn-cs"/>
            </a:endParaRPr>
          </a:p>
          <a:p>
            <a:endParaRPr lang="en-GB" sz="1200" kern="1200" dirty="0" smtClean="0">
              <a:solidFill>
                <a:schemeClr val="tx1"/>
              </a:solidFill>
              <a:latin typeface="Verdana" pitchFamily="34" charset="0"/>
              <a:ea typeface="+mn-ea"/>
              <a:cs typeface="+mn-cs"/>
            </a:endParaRPr>
          </a:p>
          <a:p>
            <a:r>
              <a:rPr lang="en-GB" sz="1200" kern="1200" dirty="0" smtClean="0">
                <a:solidFill>
                  <a:schemeClr val="tx1"/>
                </a:solidFill>
                <a:latin typeface="Verdana" pitchFamily="34" charset="0"/>
                <a:ea typeface="+mn-ea"/>
                <a:cs typeface="+mn-cs"/>
              </a:rPr>
              <a:t>We cannot be credible witnesses if we lack mercy (AL #310); it is a fundamental part of our faith. </a:t>
            </a:r>
          </a:p>
          <a:p>
            <a:endParaRPr lang="en-GB" sz="1200" kern="1200" dirty="0" smtClean="0">
              <a:solidFill>
                <a:schemeClr val="tx1"/>
              </a:solidFill>
              <a:latin typeface="Verdana" pitchFamily="34" charset="0"/>
              <a:ea typeface="+mn-ea"/>
              <a:cs typeface="+mn-cs"/>
            </a:endParaRPr>
          </a:p>
          <a:p>
            <a:r>
              <a:rPr lang="en-GB" sz="1200" b="0" kern="1200" dirty="0" smtClean="0">
                <a:solidFill>
                  <a:schemeClr val="tx1"/>
                </a:solidFill>
                <a:latin typeface="Verdana" pitchFamily="34" charset="0"/>
                <a:ea typeface="+mn-ea"/>
                <a:cs typeface="+mn-cs"/>
              </a:rPr>
              <a:t>Our spirituality</a:t>
            </a:r>
            <a:r>
              <a:rPr lang="en-GB" sz="1200" b="0" kern="1200" baseline="0" dirty="0" smtClean="0">
                <a:solidFill>
                  <a:schemeClr val="tx1"/>
                </a:solidFill>
                <a:latin typeface="Verdana" pitchFamily="34" charset="0"/>
                <a:ea typeface="+mn-ea"/>
                <a:cs typeface="+mn-cs"/>
              </a:rPr>
              <a:t> therefore needs to be integral, it needs to be consistent with the way we live our lives....</a:t>
            </a:r>
            <a:r>
              <a:rPr lang="en-GB" sz="1200" b="0" kern="1200" dirty="0" smtClean="0">
                <a:solidFill>
                  <a:schemeClr val="tx1"/>
                </a:solidFill>
                <a:latin typeface="Verdana" pitchFamily="34" charset="0"/>
                <a:ea typeface="+mn-ea"/>
                <a:cs typeface="+mn-cs"/>
              </a:rPr>
              <a:t> </a:t>
            </a:r>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8</a:t>
            </a:fld>
            <a:endParaRPr lang="en-US">
              <a:latin typeface="Arial" charset="0"/>
            </a:endParaRPr>
          </a:p>
        </p:txBody>
      </p:sp>
    </p:spTree>
    <p:extLst>
      <p:ext uri="{BB962C8B-B14F-4D97-AF65-F5344CB8AC3E}">
        <p14:creationId xmlns:p14="http://schemas.microsoft.com/office/powerpoint/2010/main" val="282935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dirty="0" smtClean="0"/>
              <a:t>This is what Pope Francis</a:t>
            </a:r>
            <a:r>
              <a:rPr lang="en-GB" baseline="0" dirty="0" smtClean="0"/>
              <a:t> sees, but what about our CAFOD partners? What do they see from where they stand? </a:t>
            </a:r>
          </a:p>
          <a:p>
            <a:endParaRPr lang="en-GB" baseline="0" dirty="0" smtClean="0"/>
          </a:p>
          <a:p>
            <a:r>
              <a:rPr lang="en-GB" baseline="0" dirty="0" smtClean="0"/>
              <a:t>You are no doubt aware that people they work alongside are experiencing extreme weather conditions of droughts and no rain, to terrible flooding. </a:t>
            </a:r>
          </a:p>
          <a:p>
            <a:endParaRPr lang="en-GB" baseline="0" dirty="0" smtClean="0"/>
          </a:p>
          <a:p>
            <a:r>
              <a:rPr lang="en-GB" baseline="0" dirty="0" smtClean="0"/>
              <a:t>The Pictures are from El Salvador where we work with a poor community in </a:t>
            </a:r>
            <a:r>
              <a:rPr lang="en-GB" baseline="0" dirty="0" err="1" smtClean="0"/>
              <a:t>Puentecitos</a:t>
            </a:r>
            <a:r>
              <a:rPr lang="en-GB" baseline="0" dirty="0" smtClean="0"/>
              <a:t> that experiences too long rainy seasons that cuts off the community from the main road and the School by 12 feet of water</a:t>
            </a:r>
          </a:p>
          <a:p>
            <a:endParaRPr lang="en-GB" baseline="0" dirty="0" smtClean="0"/>
          </a:p>
          <a:p>
            <a:r>
              <a:rPr lang="en-GB" baseline="0" dirty="0" smtClean="0"/>
              <a:t>The bridge was built by the community with the support of CAFOD’s Jesuit partners. Previously the kids were climbing trees to get across to go to School</a:t>
            </a:r>
          </a:p>
          <a:p>
            <a:endParaRPr lang="en-GB" baseline="0" dirty="0" smtClean="0"/>
          </a:p>
          <a:p>
            <a:r>
              <a:rPr lang="en-GB" baseline="0" dirty="0" smtClean="0"/>
              <a:t>Over the last year, we have asked partners in Sierra Leone, Ethiopia, Columbia, Bangladesh and the UK what they saw as helping and hindering progress and development. </a:t>
            </a:r>
          </a:p>
          <a:p>
            <a:endParaRPr lang="en-GB" baseline="0" dirty="0" smtClean="0"/>
          </a:p>
          <a:p>
            <a:r>
              <a:rPr lang="en-GB" baseline="0" dirty="0" smtClean="0"/>
              <a:t>They did their reflections in conversation with Laudato Si’. </a:t>
            </a:r>
          </a:p>
          <a:p>
            <a:endParaRPr lang="en-GB"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It was notable that five major topics emerged across all workshops in response....</a:t>
            </a:r>
          </a:p>
          <a:p>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9</a:t>
            </a:fld>
            <a:endParaRPr lang="en-US">
              <a:latin typeface="Arial" charset="0"/>
            </a:endParaRPr>
          </a:p>
        </p:txBody>
      </p:sp>
    </p:spTree>
    <p:extLst>
      <p:ext uri="{BB962C8B-B14F-4D97-AF65-F5344CB8AC3E}">
        <p14:creationId xmlns:p14="http://schemas.microsoft.com/office/powerpoint/2010/main" val="4089217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i="1" kern="1200" dirty="0" smtClean="0">
                <a:solidFill>
                  <a:schemeClr val="tx1"/>
                </a:solidFill>
                <a:latin typeface="Verdana" pitchFamily="34" charset="0"/>
                <a:ea typeface="+mn-ea"/>
                <a:cs typeface="+mn-cs"/>
              </a:rPr>
              <a:t>So key topics that these partner workshops came up with were technology</a:t>
            </a:r>
            <a:r>
              <a:rPr lang="en-GB" sz="1200" i="1" kern="1200" dirty="0" smtClean="0">
                <a:solidFill>
                  <a:schemeClr val="tx1"/>
                </a:solidFill>
                <a:latin typeface="Verdana" pitchFamily="34" charset="0"/>
                <a:ea typeface="+mn-ea"/>
                <a:cs typeface="+mn-cs"/>
              </a:rPr>
              <a:t>, politics, urbanisation, economics </a:t>
            </a:r>
            <a:r>
              <a:rPr lang="en-GB" sz="1200" kern="1200" dirty="0" smtClean="0">
                <a:solidFill>
                  <a:schemeClr val="tx1"/>
                </a:solidFill>
                <a:latin typeface="Verdana" pitchFamily="34" charset="0"/>
                <a:ea typeface="+mn-ea"/>
                <a:cs typeface="+mn-cs"/>
              </a:rPr>
              <a:t>and</a:t>
            </a:r>
            <a:r>
              <a:rPr lang="en-GB" sz="1200" i="1" kern="1200" dirty="0" smtClean="0">
                <a:solidFill>
                  <a:schemeClr val="tx1"/>
                </a:solidFill>
                <a:latin typeface="Verdana" pitchFamily="34" charset="0"/>
                <a:ea typeface="+mn-ea"/>
                <a:cs typeface="+mn-cs"/>
              </a:rPr>
              <a:t> culture &amp; nature.</a:t>
            </a:r>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10</a:t>
            </a:fld>
            <a:endParaRPr lang="en-US">
              <a:latin typeface="Arial" charset="0"/>
            </a:endParaRPr>
          </a:p>
        </p:txBody>
      </p:sp>
    </p:spTree>
    <p:extLst>
      <p:ext uri="{BB962C8B-B14F-4D97-AF65-F5344CB8AC3E}">
        <p14:creationId xmlns:p14="http://schemas.microsoft.com/office/powerpoint/2010/main" val="262153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Verdana" pitchFamily="34" charset="0"/>
                <a:ea typeface="+mn-ea"/>
                <a:cs typeface="+mn-cs"/>
              </a:rPr>
              <a:t>In Zimbabwe, 45% of rural people have no access to safe water and sanitation and 60% of the water supply infrastructure is in disrepair.  Lack of clean water and sanitation lead to illness with diarrhoea being a big killer especially in children under five.  Drought conditions, made worse by climate change, make getting water increasingly difficult. “We walk close to a mile to this unprotected well which is a disused mine pit. It’s our only source since all the boreholes are broken down,” says Mercy, 29, mother-of-two.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Verdana" pitchFamily="34" charset="0"/>
                <a:ea typeface="+mn-ea"/>
                <a:cs typeface="+mn-cs"/>
              </a:rPr>
              <a:t>Manual boreholes and bush pumps are often too heavy for women who walk long distances every day. CAFOD is helping by providing solar powered water pumps and piped water. Over 35,000 people in seven areas have received CAFOD support through the solar powered water scheme which provides clean water for drinking and watering crops and reduces the workload of women. They say, “Although fetching water still remains our responsibility, we now do it gracefully. It’s now easier as compared to the borehole. We spend less time and the taps are closer to our homes.”</a:t>
            </a:r>
          </a:p>
          <a:p>
            <a:endParaRPr lang="en-GB" dirty="0" smtClean="0"/>
          </a:p>
          <a:p>
            <a:r>
              <a:rPr lang="en-GB" dirty="0" smtClean="0"/>
              <a:t>Now his bishop and his organisation Caritas Harare – after</a:t>
            </a:r>
            <a:r>
              <a:rPr lang="en-GB" baseline="0" dirty="0" smtClean="0"/>
              <a:t> Takura’s July visit to CAFOD and England and Wales has been asked to create a plan to incorporate </a:t>
            </a:r>
            <a:r>
              <a:rPr lang="en-GB" baseline="0" dirty="0" err="1" smtClean="0"/>
              <a:t>Laudato</a:t>
            </a:r>
            <a:r>
              <a:rPr lang="en-GB" baseline="0" dirty="0" smtClean="0"/>
              <a:t> Si’ into the future work plan for </a:t>
            </a:r>
            <a:r>
              <a:rPr lang="en-GB" baseline="0" dirty="0" err="1" smtClean="0"/>
              <a:t>Laudato</a:t>
            </a:r>
            <a:r>
              <a:rPr lang="en-GB" baseline="0" dirty="0" smtClean="0"/>
              <a:t> Si’. To look at ways to inspire and activate parishes and volunteers within his diocese.</a:t>
            </a:r>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11</a:t>
            </a:fld>
            <a:endParaRPr lang="en-US">
              <a:latin typeface="Arial" charset="0"/>
            </a:endParaRPr>
          </a:p>
        </p:txBody>
      </p:sp>
    </p:spTree>
    <p:extLst>
      <p:ext uri="{BB962C8B-B14F-4D97-AF65-F5344CB8AC3E}">
        <p14:creationId xmlns:p14="http://schemas.microsoft.com/office/powerpoint/2010/main" val="1427307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2A6AAB67-971C-4C7F-BE09-29108A535A88}" type="slidenum">
              <a:rPr lang="en-GB">
                <a:solidFill>
                  <a:srgbClr val="000000"/>
                </a:solidFill>
              </a:rPr>
              <a:pPr/>
              <a:t>12</a:t>
            </a:fld>
            <a:endParaRPr lang="en-GB">
              <a:solidFill>
                <a:srgbClr val="000000"/>
              </a:solidFill>
            </a:endParaRPr>
          </a:p>
        </p:txBody>
      </p:sp>
      <p:sp>
        <p:nvSpPr>
          <p:cNvPr id="148483" name="Rectangle 2"/>
          <p:cNvSpPr>
            <a:spLocks noGrp="1" noRot="1" noChangeAspect="1" noChangeArrowheads="1" noTextEdit="1"/>
          </p:cNvSpPr>
          <p:nvPr>
            <p:ph type="sldImg"/>
          </p:nvPr>
        </p:nvSpPr>
        <p:spPr>
          <a:xfrm>
            <a:off x="925719" y="685838"/>
            <a:ext cx="5006564" cy="3429182"/>
          </a:xfrm>
          <a:ln/>
        </p:spPr>
      </p:sp>
      <p:sp>
        <p:nvSpPr>
          <p:cNvPr id="148484" name="Rectangle 3"/>
          <p:cNvSpPr>
            <a:spLocks noGrp="1" noChangeArrowheads="1"/>
          </p:cNvSpPr>
          <p:nvPr>
            <p:ph type="body" idx="1"/>
          </p:nvPr>
        </p:nvSpPr>
        <p:spPr>
          <a:xfrm>
            <a:off x="685480" y="4344607"/>
            <a:ext cx="5487041" cy="4113556"/>
          </a:xfrm>
          <a:noFill/>
          <a:ln/>
        </p:spPr>
        <p:txBody>
          <a:bodyPr/>
          <a:lstStyle/>
          <a:p>
            <a:r>
              <a:rPr lang="en-GB" b="1" dirty="0" smtClean="0"/>
              <a:t>Does anyone recognise this Slide?   What does it show?  </a:t>
            </a:r>
            <a:r>
              <a:rPr lang="en-GB" dirty="0" smtClean="0"/>
              <a:t>Talk about disparity rich and poor in Brazil.   Huge migration to the cities . </a:t>
            </a:r>
            <a:r>
              <a:rPr lang="en-GB" baseline="0" dirty="0" smtClean="0"/>
              <a:t>  People Forced off land and look for work in cities</a:t>
            </a:r>
            <a:endParaRPr lang="en-GB" dirty="0" smtClean="0"/>
          </a:p>
          <a:p>
            <a:endParaRPr lang="en-US" b="1" dirty="0" smtClean="0"/>
          </a:p>
          <a:p>
            <a:r>
              <a:rPr lang="pt-BR" b="1" dirty="0" smtClean="0"/>
              <a:t>In S</a:t>
            </a:r>
            <a:r>
              <a:rPr lang="en-US" b="1" dirty="0" smtClean="0">
                <a:cs typeface="Arial" charset="0"/>
              </a:rPr>
              <a:t>ã</a:t>
            </a:r>
            <a:r>
              <a:rPr lang="pt-BR" b="1" dirty="0" smtClean="0"/>
              <a:t>o Paulo 3M people live in favelas, one million in cortiços (</a:t>
            </a:r>
            <a:r>
              <a:rPr lang="en-GB" b="1" dirty="0" smtClean="0"/>
              <a:t>tenements) </a:t>
            </a:r>
            <a:r>
              <a:rPr lang="pt-BR" b="1" dirty="0" smtClean="0"/>
              <a:t> and almost 3 million in precarious housing.   </a:t>
            </a:r>
            <a:r>
              <a:rPr lang="pt-BR" b="0" dirty="0" smtClean="0"/>
              <a:t>15,000 people live on the street.</a:t>
            </a:r>
          </a:p>
          <a:p>
            <a:pPr>
              <a:lnSpc>
                <a:spcPct val="90000"/>
              </a:lnSpc>
              <a:spcBef>
                <a:spcPct val="20000"/>
              </a:spcBef>
              <a:buFontTx/>
              <a:buChar char="•"/>
            </a:pPr>
            <a:endParaRPr lang="pt-BR" dirty="0" smtClean="0"/>
          </a:p>
          <a:p>
            <a:pPr marL="0" marR="0" lvl="0" indent="0" algn="l" defTabSz="914400" rtl="0" eaLnBrk="0" fontAlgn="base" latinLnBrk="0" hangingPunct="0">
              <a:lnSpc>
                <a:spcPct val="90000"/>
              </a:lnSpc>
              <a:spcBef>
                <a:spcPct val="20000"/>
              </a:spcBef>
              <a:spcAft>
                <a:spcPct val="0"/>
              </a:spcAft>
              <a:buClrTx/>
              <a:buSzTx/>
              <a:buFontTx/>
              <a:buChar char="•"/>
              <a:tabLst/>
              <a:defRPr/>
            </a:pPr>
            <a:r>
              <a:rPr lang="en-GB" sz="1200" kern="1200" dirty="0" smtClean="0">
                <a:solidFill>
                  <a:schemeClr val="tx1"/>
                </a:solidFill>
                <a:latin typeface="Verdana" pitchFamily="34" charset="0"/>
                <a:ea typeface="+mn-ea"/>
                <a:cs typeface="+mn-cs"/>
              </a:rPr>
              <a:t>While Pope Francis sees politicians as key drivers for change, CAFOD partners were far more sceptical about politicians’ roles. </a:t>
            </a:r>
          </a:p>
          <a:p>
            <a:pPr marL="0" marR="0" lvl="0" indent="0" algn="l" defTabSz="914400" rtl="0" eaLnBrk="0" fontAlgn="base" latinLnBrk="0" hangingPunct="0">
              <a:lnSpc>
                <a:spcPct val="90000"/>
              </a:lnSpc>
              <a:spcBef>
                <a:spcPct val="20000"/>
              </a:spcBef>
              <a:spcAft>
                <a:spcPct val="0"/>
              </a:spcAft>
              <a:buClrTx/>
              <a:buSzTx/>
              <a:buFontTx/>
              <a:buNone/>
              <a:tabLst/>
              <a:defRPr/>
            </a:pPr>
            <a:r>
              <a:rPr lang="en-GB" sz="1200" kern="1200" dirty="0" smtClean="0">
                <a:solidFill>
                  <a:schemeClr val="tx1"/>
                </a:solidFill>
                <a:latin typeface="Verdana" pitchFamily="34" charset="0"/>
                <a:ea typeface="+mn-ea"/>
                <a:cs typeface="+mn-cs"/>
              </a:rPr>
              <a:t>Where the Pope underlines the structural issues behind urbanisation and violence, participants focused on the day-to-day problems city dwellers suffer due to insecurity and violence; however, they also pointed out the opportunities that cities provide to fulfil people’s dreams. </a:t>
            </a:r>
          </a:p>
          <a:p>
            <a:pPr marL="0" marR="0" lvl="0" indent="0" algn="l" defTabSz="914400" rtl="0" eaLnBrk="0" fontAlgn="base" latinLnBrk="0" hangingPunct="0">
              <a:lnSpc>
                <a:spcPct val="90000"/>
              </a:lnSpc>
              <a:spcBef>
                <a:spcPct val="20000"/>
              </a:spcBef>
              <a:spcAft>
                <a:spcPct val="0"/>
              </a:spcAft>
              <a:buClrTx/>
              <a:buSzTx/>
              <a:buFontTx/>
              <a:buNone/>
              <a:tabLst/>
              <a:defRPr/>
            </a:pPr>
            <a:r>
              <a:rPr lang="en-GB" sz="1200" kern="1200" dirty="0" smtClean="0">
                <a:solidFill>
                  <a:schemeClr val="tx1"/>
                </a:solidFill>
                <a:latin typeface="Verdana" pitchFamily="34" charset="0"/>
                <a:ea typeface="+mn-ea"/>
                <a:cs typeface="+mn-cs"/>
              </a:rPr>
              <a:t>With regard to economics, participants agreed with the Pope about the need for urgent change. </a:t>
            </a:r>
          </a:p>
          <a:p>
            <a:pPr marL="0" marR="0" lvl="0" indent="0" algn="l" defTabSz="914400" rtl="0" eaLnBrk="0" fontAlgn="base" latinLnBrk="0" hangingPunct="0">
              <a:lnSpc>
                <a:spcPct val="90000"/>
              </a:lnSpc>
              <a:spcBef>
                <a:spcPct val="2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lvl="0" indent="0" algn="l" defTabSz="914400" rtl="0" eaLnBrk="0" fontAlgn="base" latinLnBrk="0" hangingPunct="0">
              <a:lnSpc>
                <a:spcPct val="90000"/>
              </a:lnSpc>
              <a:spcBef>
                <a:spcPct val="20000"/>
              </a:spcBef>
              <a:spcAft>
                <a:spcPct val="0"/>
              </a:spcAft>
              <a:buClrTx/>
              <a:buSzTx/>
              <a:buFontTx/>
              <a:buNone/>
              <a:tabLst/>
              <a:defRPr/>
            </a:pPr>
            <a:r>
              <a:rPr lang="en-GB" sz="1200" kern="1200" dirty="0" smtClean="0">
                <a:solidFill>
                  <a:schemeClr val="tx1"/>
                </a:solidFill>
                <a:latin typeface="Verdana" pitchFamily="34" charset="0"/>
                <a:ea typeface="+mn-ea"/>
                <a:cs typeface="+mn-cs"/>
              </a:rPr>
              <a:t>However, different approaches for achieving future change emerged: one involves complete and immediate change; the other is a more gradual–though still radical–approach.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CAFOD</a:t>
            </a:r>
            <a:r>
              <a:rPr lang="en-GB" sz="1200" kern="1200" baseline="0" dirty="0" smtClean="0">
                <a:solidFill>
                  <a:schemeClr val="tx1"/>
                </a:solidFill>
                <a:latin typeface="Verdana" pitchFamily="34" charset="0"/>
                <a:ea typeface="+mn-ea"/>
                <a:cs typeface="+mn-cs"/>
              </a:rPr>
              <a:t> work in Brazil supports Indigenous communities in the Country   and our urban work communities in precarious conditions  in large cities</a:t>
            </a:r>
            <a:endParaRPr lang="pt-BR" dirty="0" smtClean="0"/>
          </a:p>
        </p:txBody>
      </p:sp>
    </p:spTree>
    <p:extLst>
      <p:ext uri="{BB962C8B-B14F-4D97-AF65-F5344CB8AC3E}">
        <p14:creationId xmlns:p14="http://schemas.microsoft.com/office/powerpoint/2010/main" val="3910385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In terms of culture, participants agreed</a:t>
            </a:r>
            <a:r>
              <a:rPr lang="en-GB" sz="1200" kern="1200" baseline="0" dirty="0" smtClean="0">
                <a:solidFill>
                  <a:schemeClr val="tx1"/>
                </a:solidFill>
                <a:latin typeface="Verdana" pitchFamily="34" charset="0"/>
                <a:ea typeface="+mn-ea"/>
                <a:cs typeface="+mn-cs"/>
              </a:rPr>
              <a:t> </a:t>
            </a:r>
            <a:r>
              <a:rPr lang="en-GB" sz="1200" kern="1200" dirty="0" smtClean="0">
                <a:solidFill>
                  <a:schemeClr val="tx1"/>
                </a:solidFill>
                <a:latin typeface="Verdana" pitchFamily="34" charset="0"/>
                <a:ea typeface="+mn-ea"/>
                <a:cs typeface="+mn-cs"/>
              </a:rPr>
              <a:t>with and added to the Pope’s analysis of the devastating effects of a consumerist and individualistic culture, as well as the threat from a global culture which does not respect diversity.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However, a key difference rapidly became evident under the theme of culture: the link between gender equality and development.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Whilst for participants across all workshops gender equality was an absolutely vital element of sustainable development and integral ecology, this topic is completely absent from </a:t>
            </a:r>
            <a:r>
              <a:rPr lang="en-GB" sz="1200" i="1" kern="1200" dirty="0" smtClean="0">
                <a:solidFill>
                  <a:schemeClr val="tx1"/>
                </a:solidFill>
                <a:latin typeface="Verdana" pitchFamily="34" charset="0"/>
                <a:ea typeface="+mn-ea"/>
                <a:cs typeface="+mn-cs"/>
              </a:rPr>
              <a:t>Laudato Si’</a:t>
            </a:r>
            <a:r>
              <a:rPr lang="en-GB" sz="1200" kern="1200" dirty="0" smtClean="0">
                <a:solidFill>
                  <a:schemeClr val="tx1"/>
                </a:solidFill>
                <a:latin typeface="Verdana" pitchFamily="34" charset="0"/>
                <a:ea typeface="+mn-ea"/>
                <a:cs typeface="+mn-cs"/>
              </a:rPr>
              <a:t>.</a:t>
            </a:r>
          </a:p>
          <a:p>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13</a:t>
            </a:fld>
            <a:endParaRPr lang="en-US">
              <a:latin typeface="Arial" charset="0"/>
            </a:endParaRPr>
          </a:p>
        </p:txBody>
      </p:sp>
    </p:spTree>
    <p:extLst>
      <p:ext uri="{BB962C8B-B14F-4D97-AF65-F5344CB8AC3E}">
        <p14:creationId xmlns:p14="http://schemas.microsoft.com/office/powerpoint/2010/main" val="1115979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Once the question of what helps or hinders development had been analysed by our partners,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 the next fundamental step was to decide what we must do differently in order to address the current crisis outlined so clearly in </a:t>
            </a:r>
            <a:r>
              <a:rPr lang="en-GB" sz="1200" i="1" kern="1200" dirty="0" smtClean="0">
                <a:solidFill>
                  <a:schemeClr val="tx1"/>
                </a:solidFill>
                <a:latin typeface="Verdana" pitchFamily="34" charset="0"/>
                <a:ea typeface="+mn-ea"/>
                <a:cs typeface="+mn-cs"/>
              </a:rPr>
              <a:t>Laudato Si’</a:t>
            </a:r>
            <a:r>
              <a:rPr lang="en-GB" sz="1200" kern="1200" dirty="0" smtClean="0">
                <a:solidFill>
                  <a:schemeClr val="tx1"/>
                </a:solidFill>
                <a:latin typeface="Verdana" pitchFamily="34" charset="0"/>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 It is illuminating to acknowledge how important </a:t>
            </a:r>
            <a:r>
              <a:rPr lang="en-GB" sz="1200" i="1" kern="1200" dirty="0" smtClean="0">
                <a:solidFill>
                  <a:schemeClr val="tx1"/>
                </a:solidFill>
                <a:latin typeface="Verdana" pitchFamily="34" charset="0"/>
                <a:ea typeface="+mn-ea"/>
                <a:cs typeface="+mn-cs"/>
              </a:rPr>
              <a:t>time</a:t>
            </a:r>
            <a:r>
              <a:rPr lang="en-GB" sz="1200" kern="1200" dirty="0" smtClean="0">
                <a:solidFill>
                  <a:schemeClr val="tx1"/>
                </a:solidFill>
                <a:latin typeface="Verdana" pitchFamily="34" charset="0"/>
                <a:ea typeface="+mn-ea"/>
                <a:cs typeface="+mn-cs"/>
              </a:rPr>
              <a:t> is in this regard for Pope Francis and for all of CAFOD’s partners.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Unanimously, they felt we needed</a:t>
            </a:r>
            <a:r>
              <a:rPr lang="en-GB" sz="1200" kern="1200" baseline="0" dirty="0" smtClean="0">
                <a:solidFill>
                  <a:schemeClr val="tx1"/>
                </a:solidFill>
                <a:latin typeface="Verdana" pitchFamily="34" charset="0"/>
                <a:ea typeface="+mn-ea"/>
                <a:cs typeface="+mn-cs"/>
              </a:rPr>
              <a:t> </a:t>
            </a:r>
            <a:r>
              <a:rPr lang="en-GB" sz="1200" kern="1200" dirty="0" smtClean="0">
                <a:solidFill>
                  <a:schemeClr val="tx1"/>
                </a:solidFill>
                <a:latin typeface="Verdana" pitchFamily="34" charset="0"/>
                <a:ea typeface="+mn-ea"/>
                <a:cs typeface="+mn-cs"/>
              </a:rPr>
              <a:t>more time for personal and community reflection on how we relate to each other and to nature;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 more time to discuss what is the best way of moving forward; and, strikingly, more time for contemplation, since we need to slow down if we are to re-define our priorities, plans and development programmes. </a:t>
            </a:r>
          </a:p>
          <a:p>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14</a:t>
            </a:fld>
            <a:endParaRPr lang="en-US">
              <a:latin typeface="Arial" charset="0"/>
            </a:endParaRPr>
          </a:p>
        </p:txBody>
      </p:sp>
    </p:spTree>
    <p:extLst>
      <p:ext uri="{BB962C8B-B14F-4D97-AF65-F5344CB8AC3E}">
        <p14:creationId xmlns:p14="http://schemas.microsoft.com/office/powerpoint/2010/main" val="2002307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You who are Our partners here in the UK have</a:t>
            </a:r>
            <a:r>
              <a:rPr lang="en-GB" sz="1200" kern="1200" baseline="0" dirty="0" smtClean="0">
                <a:solidFill>
                  <a:schemeClr val="tx1"/>
                </a:solidFill>
                <a:latin typeface="Verdana" pitchFamily="34" charset="0"/>
                <a:ea typeface="+mn-ea"/>
                <a:cs typeface="+mn-cs"/>
              </a:rPr>
              <a:t> also been reflecting with us too</a:t>
            </a:r>
            <a:r>
              <a:rPr lang="en-GB" sz="1200" b="1" kern="1200" dirty="0" smtClean="0">
                <a:solidFill>
                  <a:schemeClr val="tx1"/>
                </a:solidFill>
                <a:latin typeface="Verdana" pitchFamily="34"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1" kern="1200" dirty="0" smtClean="0">
              <a:solidFill>
                <a:schemeClr val="tx1"/>
              </a:solidFill>
              <a:latin typeface="Verdana"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kern="1200" dirty="0" smtClean="0">
                <a:solidFill>
                  <a:schemeClr val="tx1"/>
                </a:solidFill>
                <a:latin typeface="Verdana" pitchFamily="34" charset="0"/>
                <a:ea typeface="+mn-ea"/>
                <a:cs typeface="+mn-cs"/>
              </a:rPr>
              <a:t>Here</a:t>
            </a:r>
            <a:r>
              <a:rPr lang="en-GB" sz="1200" b="1" kern="1200" baseline="0" dirty="0" smtClean="0">
                <a:solidFill>
                  <a:schemeClr val="tx1"/>
                </a:solidFill>
                <a:latin typeface="Verdana" pitchFamily="34" charset="0"/>
                <a:ea typeface="+mn-ea"/>
                <a:cs typeface="+mn-cs"/>
              </a:rPr>
              <a:t> in the Diocese many have being doing the CAFOD Laudato guide over a series of weeks. I know of 80 in a parish locally regularly met across Lent in Harpenden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1"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1" kern="1200" dirty="0" smtClean="0">
                <a:solidFill>
                  <a:schemeClr val="tx1"/>
                </a:solidFill>
                <a:latin typeface="Verdana" pitchFamily="34" charset="0"/>
                <a:ea typeface="+mn-ea"/>
                <a:cs typeface="+mn-cs"/>
              </a:rPr>
              <a:t>Many</a:t>
            </a:r>
            <a:r>
              <a:rPr lang="en-GB" sz="1200" b="1" kern="1200" baseline="0" dirty="0" smtClean="0">
                <a:solidFill>
                  <a:schemeClr val="tx1"/>
                </a:solidFill>
                <a:latin typeface="Verdana" pitchFamily="34" charset="0"/>
                <a:ea typeface="+mn-ea"/>
                <a:cs typeface="+mn-cs"/>
              </a:rPr>
              <a:t> of you here have chosen to switch to Green Energy some on the CAFOD </a:t>
            </a:r>
            <a:r>
              <a:rPr lang="en-GB" sz="1200" b="1" kern="1200" baseline="0" dirty="0" err="1" smtClean="0">
                <a:solidFill>
                  <a:schemeClr val="tx1"/>
                </a:solidFill>
                <a:latin typeface="Verdana" pitchFamily="34" charset="0"/>
                <a:ea typeface="+mn-ea"/>
                <a:cs typeface="+mn-cs"/>
              </a:rPr>
              <a:t>ecotricity</a:t>
            </a:r>
            <a:r>
              <a:rPr lang="en-GB" sz="1200" b="1" kern="1200" baseline="0" dirty="0" smtClean="0">
                <a:solidFill>
                  <a:schemeClr val="tx1"/>
                </a:solidFill>
                <a:latin typeface="Verdana" pitchFamily="34" charset="0"/>
                <a:ea typeface="+mn-ea"/>
                <a:cs typeface="+mn-cs"/>
              </a:rPr>
              <a:t> deal. The Diocese and 16 others have switch too.</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1" kern="1200" baseline="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1" kern="1200" baseline="0" dirty="0" smtClean="0">
                <a:solidFill>
                  <a:schemeClr val="tx1"/>
                </a:solidFill>
                <a:latin typeface="Verdana" pitchFamily="34" charset="0"/>
                <a:ea typeface="+mn-ea"/>
                <a:cs typeface="+mn-cs"/>
              </a:rPr>
              <a:t>I know many of your either met with their MP in June 15 or have registered to do so this October as part of speak up local lobby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1" kern="1200" baseline="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1" kern="1200" baseline="0" dirty="0" smtClean="0">
                <a:solidFill>
                  <a:schemeClr val="tx1"/>
                </a:solidFill>
                <a:latin typeface="Verdana" pitchFamily="34" charset="0"/>
                <a:ea typeface="+mn-ea"/>
                <a:cs typeface="+mn-cs"/>
              </a:rPr>
              <a:t>And 4 Parishes in Westminster have already obtained the Live Simply award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1" kern="1200" baseline="0" dirty="0" smtClean="0">
              <a:solidFill>
                <a:schemeClr val="tx1"/>
              </a:solidFill>
              <a:latin typeface="Verdana"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kern="1200" baseline="0" dirty="0" smtClean="0">
                <a:solidFill>
                  <a:schemeClr val="tx1"/>
                </a:solidFill>
                <a:latin typeface="Verdana" pitchFamily="34" charset="0"/>
                <a:ea typeface="+mn-ea"/>
                <a:cs typeface="+mn-cs"/>
              </a:rPr>
              <a:t>Others working towards the award , </a:t>
            </a:r>
            <a:r>
              <a:rPr lang="en-GB" sz="1200" kern="1200" baseline="0" dirty="0" smtClean="0">
                <a:solidFill>
                  <a:schemeClr val="tx1"/>
                </a:solidFill>
                <a:latin typeface="Verdana" pitchFamily="34" charset="0"/>
                <a:ea typeface="+mn-ea"/>
                <a:cs typeface="+mn-cs"/>
              </a:rPr>
              <a:t>which Anne will talk about here in a moment</a:t>
            </a: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1" kern="1200" dirty="0" smtClean="0">
              <a:solidFill>
                <a:schemeClr val="tx1"/>
              </a:solidFill>
              <a:latin typeface="Verdana"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15</a:t>
            </a:fld>
            <a:endParaRPr lang="en-US">
              <a:latin typeface="Arial" charset="0"/>
            </a:endParaRPr>
          </a:p>
        </p:txBody>
      </p:sp>
    </p:spTree>
    <p:extLst>
      <p:ext uri="{BB962C8B-B14F-4D97-AF65-F5344CB8AC3E}">
        <p14:creationId xmlns:p14="http://schemas.microsoft.com/office/powerpoint/2010/main" val="1970968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Both our Partners and the Pope, have emphasised the need for </a:t>
            </a:r>
            <a:r>
              <a:rPr lang="en-GB" sz="1200" b="1" i="1" kern="1200" dirty="0" smtClean="0">
                <a:solidFill>
                  <a:schemeClr val="tx1"/>
                </a:solidFill>
                <a:latin typeface="Verdana" pitchFamily="34" charset="0"/>
                <a:ea typeface="+mn-ea"/>
                <a:cs typeface="+mn-cs"/>
              </a:rPr>
              <a:t>joint actions</a:t>
            </a:r>
            <a:r>
              <a:rPr lang="en-GB" sz="1200" b="1" kern="1200" dirty="0" smtClean="0">
                <a:solidFill>
                  <a:schemeClr val="tx1"/>
                </a:solidFill>
                <a:latin typeface="Verdana" pitchFamily="34"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1"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The</a:t>
            </a:r>
            <a:r>
              <a:rPr lang="en-GB" sz="1200" kern="1200" baseline="0" dirty="0" smtClean="0">
                <a:solidFill>
                  <a:schemeClr val="tx1"/>
                </a:solidFill>
                <a:latin typeface="Verdana" pitchFamily="34" charset="0"/>
                <a:ea typeface="+mn-ea"/>
                <a:cs typeface="+mn-cs"/>
              </a:rPr>
              <a:t> pope emphases </a:t>
            </a:r>
            <a:r>
              <a:rPr lang="en-GB" sz="1200" kern="1200" dirty="0" smtClean="0">
                <a:solidFill>
                  <a:schemeClr val="tx1"/>
                </a:solidFill>
                <a:latin typeface="Verdana" pitchFamily="34" charset="0"/>
                <a:ea typeface="+mn-ea"/>
                <a:cs typeface="+mn-cs"/>
              </a:rPr>
              <a:t>collaborative understanding of promoting development applies to all relationships, from inter-personal to national and international.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It also implies that there are different individual and national responsibilities, according to positions of power and what resources are available.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 But joint actions cannot forge sustainable development if they are not rooted in an actual dialog process where the voices of the powerless ̶and the cry of the earth ̶are truly heard.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Moreover, shared actions comprise the need to rethink our lifestyles, seeking a simpler way of living and using natural resources wisely.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Verdana"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Verdana" pitchFamily="34" charset="0"/>
                <a:ea typeface="+mn-ea"/>
                <a:cs typeface="+mn-cs"/>
              </a:rPr>
              <a:t>So, we have looked very briefly</a:t>
            </a:r>
            <a:r>
              <a:rPr lang="en-GB" sz="1200" kern="1200" baseline="0" dirty="0" smtClean="0">
                <a:solidFill>
                  <a:schemeClr val="tx1"/>
                </a:solidFill>
                <a:latin typeface="Verdana" pitchFamily="34" charset="0"/>
                <a:ea typeface="+mn-ea"/>
                <a:cs typeface="+mn-cs"/>
              </a:rPr>
              <a:t> at what you see, what Pope Francis sees and what some of CAFOD’s partners see...</a:t>
            </a:r>
            <a:endParaRPr lang="en-GB" dirty="0" smtClean="0">
              <a:effectLst/>
            </a:endParaRPr>
          </a:p>
          <a:p>
            <a:endParaRPr lang="en-GB" dirty="0" smtClean="0">
              <a:effectLst/>
            </a:endParaRPr>
          </a:p>
          <a:p>
            <a:endParaRPr lang="en-GB" baseline="0" dirty="0" smtClean="0">
              <a:effectLst/>
            </a:endParaRPr>
          </a:p>
          <a:p>
            <a:r>
              <a:rPr lang="en-GB" baseline="0" dirty="0" smtClean="0">
                <a:effectLst/>
              </a:rPr>
              <a:t>Thank you</a:t>
            </a:r>
            <a:endParaRPr lang="en-GB" dirty="0" smtClean="0">
              <a:effectLst/>
            </a:endParaRPr>
          </a:p>
          <a:p>
            <a:endParaRPr lang="en-GB" dirty="0" smtClean="0">
              <a:effectLst/>
            </a:endParaRPr>
          </a:p>
          <a:p>
            <a:r>
              <a:rPr lang="en-GB" dirty="0" smtClean="0">
                <a:effectLst/>
              </a:rPr>
              <a:t>Right Reverend Bishop John Arnold, CAFOD Chair and Auxiliary Bishop of Westminster, with CAFOD Westminster Volunteers after Mass at the Catholic Church of Christ the King, 29 Bramley Road, London N14 4HE, as part of a Day of Reflection. </a:t>
            </a:r>
            <a:endParaRPr lang="en-GB" dirty="0"/>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16</a:t>
            </a:fld>
            <a:endParaRPr lang="en-US">
              <a:latin typeface="Arial" charset="0"/>
            </a:endParaRPr>
          </a:p>
        </p:txBody>
      </p:sp>
    </p:spTree>
    <p:extLst>
      <p:ext uri="{BB962C8B-B14F-4D97-AF65-F5344CB8AC3E}">
        <p14:creationId xmlns:p14="http://schemas.microsoft.com/office/powerpoint/2010/main" val="4122617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8E5B38DD-995D-4B1F-96CD-CBCB1E085883}" type="slidenum">
              <a:rPr lang="en-US" smtClean="0"/>
              <a:pPr>
                <a:defRPr/>
              </a:pPr>
              <a:t>17</a:t>
            </a:fld>
            <a:endParaRPr lang="en-US">
              <a:latin typeface="Arial" charset="0"/>
            </a:endParaRPr>
          </a:p>
        </p:txBody>
      </p:sp>
    </p:spTree>
    <p:extLst>
      <p:ext uri="{BB962C8B-B14F-4D97-AF65-F5344CB8AC3E}">
        <p14:creationId xmlns:p14="http://schemas.microsoft.com/office/powerpoint/2010/main" val="18681770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546100" y="6311900"/>
            <a:ext cx="3492500" cy="365125"/>
          </a:xfrm>
          <a:prstGeom prst="rect">
            <a:avLst/>
          </a:prstGeom>
          <a:noFill/>
          <a:ln w="9525">
            <a:noFill/>
            <a:miter lim="800000"/>
            <a:headEnd/>
            <a:tailEnd/>
          </a:ln>
          <a:effectLst/>
        </p:spPr>
        <p:txBody>
          <a:bodyPr lIns="0" tIns="0" rIns="0" bIns="0">
            <a:spAutoFit/>
          </a:bodyPr>
          <a:lstStyle/>
          <a:p>
            <a:pPr algn="l">
              <a:spcBef>
                <a:spcPct val="50000"/>
              </a:spcBef>
              <a:defRPr/>
            </a:pPr>
            <a:endParaRPr lang="en-US">
              <a:latin typeface="Arial" charset="0"/>
            </a:endParaRPr>
          </a:p>
        </p:txBody>
      </p:sp>
      <p:sp>
        <p:nvSpPr>
          <p:cNvPr id="5" name="Text Box 16"/>
          <p:cNvSpPr txBox="1">
            <a:spLocks noChangeArrowheads="1"/>
          </p:cNvSpPr>
          <p:nvPr/>
        </p:nvSpPr>
        <p:spPr bwMode="auto">
          <a:xfrm>
            <a:off x="6210300" y="411163"/>
            <a:ext cx="2282825" cy="247650"/>
          </a:xfrm>
          <a:prstGeom prst="rect">
            <a:avLst/>
          </a:prstGeom>
          <a:noFill/>
          <a:ln w="9525">
            <a:noFill/>
            <a:miter lim="800000"/>
            <a:headEnd/>
            <a:tailEnd/>
          </a:ln>
          <a:effectLst/>
        </p:spPr>
        <p:txBody>
          <a:bodyPr lIns="0" tIns="0" rIns="0" bIns="0">
            <a:spAutoFit/>
          </a:bodyPr>
          <a:lstStyle/>
          <a:p>
            <a:pPr algn="r">
              <a:spcBef>
                <a:spcPct val="50000"/>
              </a:spcBef>
              <a:defRPr/>
            </a:pPr>
            <a:r>
              <a:rPr lang="en-US" sz="1600">
                <a:solidFill>
                  <a:schemeClr val="bg1"/>
                </a:solidFill>
              </a:rPr>
              <a:t>www.cafod.org.uk</a:t>
            </a:r>
          </a:p>
        </p:txBody>
      </p:sp>
      <p:sp>
        <p:nvSpPr>
          <p:cNvPr id="6" name="Text Box 30"/>
          <p:cNvSpPr txBox="1">
            <a:spLocks noChangeArrowheads="1"/>
          </p:cNvSpPr>
          <p:nvPr/>
        </p:nvSpPr>
        <p:spPr bwMode="auto">
          <a:xfrm>
            <a:off x="825500" y="6289675"/>
            <a:ext cx="4205288" cy="304800"/>
          </a:xfrm>
          <a:prstGeom prst="rect">
            <a:avLst/>
          </a:prstGeom>
          <a:noFill/>
          <a:ln w="9525">
            <a:noFill/>
            <a:miter lim="800000"/>
            <a:headEnd/>
            <a:tailEnd/>
          </a:ln>
          <a:effectLst/>
        </p:spPr>
        <p:txBody>
          <a:bodyPr lIns="0" tIns="0" rIns="0" bIns="0">
            <a:spAutoFit/>
          </a:bodyPr>
          <a:lstStyle/>
          <a:p>
            <a:pPr algn="l">
              <a:spcBef>
                <a:spcPct val="50000"/>
              </a:spcBef>
              <a:defRPr/>
            </a:pPr>
            <a:r>
              <a:rPr lang="en-US" sz="2000" dirty="0" smtClean="0">
                <a:solidFill>
                  <a:srgbClr val="000000"/>
                </a:solidFill>
              </a:rPr>
              <a:t>cafod.org.uk</a:t>
            </a:r>
            <a:endParaRPr lang="en-US" sz="2000" dirty="0">
              <a:solidFill>
                <a:srgbClr val="000000"/>
              </a:solidFill>
              <a:latin typeface="Trebuchet MS" pitchFamily="34" charset="0"/>
            </a:endParaRPr>
          </a:p>
        </p:txBody>
      </p:sp>
      <p:pic>
        <p:nvPicPr>
          <p:cNvPr id="7" name="Picture 31"/>
          <p:cNvPicPr>
            <a:picLocks noChangeAspect="1" noChangeArrowheads="1"/>
          </p:cNvPicPr>
          <p:nvPr/>
        </p:nvPicPr>
        <p:blipFill>
          <a:blip r:embed="rId2" cstate="print"/>
          <a:srcRect/>
          <a:stretch>
            <a:fillRect/>
          </a:stretch>
        </p:blipFill>
        <p:spPr bwMode="auto">
          <a:xfrm>
            <a:off x="0" y="0"/>
            <a:ext cx="9144000" cy="1038225"/>
          </a:xfrm>
          <a:prstGeom prst="rect">
            <a:avLst/>
          </a:prstGeom>
          <a:noFill/>
          <a:ln w="9525">
            <a:noFill/>
            <a:miter lim="800000"/>
            <a:headEnd/>
            <a:tailEnd/>
          </a:ln>
        </p:spPr>
      </p:pic>
      <p:sp>
        <p:nvSpPr>
          <p:cNvPr id="14338" name="Rectangle 2"/>
          <p:cNvSpPr>
            <a:spLocks noGrp="1" noChangeArrowheads="1"/>
          </p:cNvSpPr>
          <p:nvPr>
            <p:ph type="ctrTitle"/>
          </p:nvPr>
        </p:nvSpPr>
        <p:spPr>
          <a:xfrm>
            <a:off x="768350" y="2384425"/>
            <a:ext cx="5848350" cy="2030413"/>
          </a:xfrm>
        </p:spPr>
        <p:txBody>
          <a:bodyPr anchor="t"/>
          <a:lstStyle>
            <a:lvl1pPr>
              <a:defRPr sz="5000">
                <a:solidFill>
                  <a:srgbClr val="000000"/>
                </a:solidFill>
              </a:defRPr>
            </a:lvl1pPr>
          </a:lstStyle>
          <a:p>
            <a:r>
              <a:rPr lang="en-US" smtClean="0"/>
              <a:t>Click to edit Master title style</a:t>
            </a:r>
            <a:endParaRPr lang="en-US"/>
          </a:p>
        </p:txBody>
      </p:sp>
      <p:sp>
        <p:nvSpPr>
          <p:cNvPr id="14339" name="Rectangle 3"/>
          <p:cNvSpPr>
            <a:spLocks noGrp="1" noChangeArrowheads="1"/>
          </p:cNvSpPr>
          <p:nvPr>
            <p:ph type="subTitle" idx="1"/>
          </p:nvPr>
        </p:nvSpPr>
        <p:spPr>
          <a:xfrm>
            <a:off x="806450" y="4535488"/>
            <a:ext cx="5848350" cy="1373187"/>
          </a:xfrm>
        </p:spPr>
        <p:txBody>
          <a:bodyPr rIns="0"/>
          <a:lstStyle>
            <a:lvl1pPr marL="0" indent="0">
              <a:spcAft>
                <a:spcPct val="0"/>
              </a:spcAft>
              <a:buFont typeface="Times" charset="0"/>
              <a:buNone/>
              <a:defRPr sz="2600">
                <a:solidFill>
                  <a:schemeClr val="tx2"/>
                </a:solidFill>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41350" y="1533525"/>
            <a:ext cx="3849688" cy="4486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3438" y="1533525"/>
            <a:ext cx="3849687" cy="4486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0975" y="0"/>
            <a:ext cx="1962150" cy="6019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41350" y="0"/>
            <a:ext cx="5737225"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41350" y="0"/>
            <a:ext cx="7851775" cy="153352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GB" smtClean="0"/>
          </a:p>
        </p:txBody>
      </p:sp>
      <p:sp>
        <p:nvSpPr>
          <p:cNvPr id="1027" name="Rectangle 3"/>
          <p:cNvSpPr>
            <a:spLocks noGrp="1" noChangeArrowheads="1"/>
          </p:cNvSpPr>
          <p:nvPr>
            <p:ph type="body" idx="1"/>
          </p:nvPr>
        </p:nvSpPr>
        <p:spPr bwMode="auto">
          <a:xfrm>
            <a:off x="641350" y="1533525"/>
            <a:ext cx="7851775" cy="4486275"/>
          </a:xfrm>
          <a:prstGeom prst="rect">
            <a:avLst/>
          </a:prstGeom>
          <a:noFill/>
          <a:ln w="9525">
            <a:noFill/>
            <a:miter lim="800000"/>
            <a:headEnd/>
            <a:tailEnd/>
          </a:ln>
        </p:spPr>
        <p:txBody>
          <a:bodyPr vert="horz" wrap="square" lIns="0" tIns="0" rIns="10800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pic>
        <p:nvPicPr>
          <p:cNvPr id="1028" name="Picture 143"/>
          <p:cNvPicPr>
            <a:picLocks noChangeAspect="1" noChangeArrowheads="1"/>
          </p:cNvPicPr>
          <p:nvPr/>
        </p:nvPicPr>
        <p:blipFill>
          <a:blip r:embed="rId13" cstate="print"/>
          <a:srcRect/>
          <a:stretch>
            <a:fillRect/>
          </a:stretch>
        </p:blipFill>
        <p:spPr bwMode="auto">
          <a:xfrm>
            <a:off x="0" y="6321425"/>
            <a:ext cx="9144000" cy="536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rtl="0" eaLnBrk="1" fontAlgn="base" hangingPunct="1">
        <a:spcBef>
          <a:spcPct val="0"/>
        </a:spcBef>
        <a:spcAft>
          <a:spcPct val="0"/>
        </a:spcAft>
        <a:defRPr sz="3400">
          <a:solidFill>
            <a:srgbClr val="0070AD"/>
          </a:solidFill>
          <a:latin typeface="+mj-lt"/>
          <a:ea typeface="+mj-ea"/>
          <a:cs typeface="+mj-cs"/>
        </a:defRPr>
      </a:lvl1pPr>
      <a:lvl2pPr algn="l" rtl="0" eaLnBrk="1" fontAlgn="base" hangingPunct="1">
        <a:spcBef>
          <a:spcPct val="0"/>
        </a:spcBef>
        <a:spcAft>
          <a:spcPct val="0"/>
        </a:spcAft>
        <a:defRPr sz="3400">
          <a:solidFill>
            <a:srgbClr val="0070AD"/>
          </a:solidFill>
          <a:latin typeface="Verdana" pitchFamily="34" charset="0"/>
        </a:defRPr>
      </a:lvl2pPr>
      <a:lvl3pPr algn="l" rtl="0" eaLnBrk="1" fontAlgn="base" hangingPunct="1">
        <a:spcBef>
          <a:spcPct val="0"/>
        </a:spcBef>
        <a:spcAft>
          <a:spcPct val="0"/>
        </a:spcAft>
        <a:defRPr sz="3400">
          <a:solidFill>
            <a:srgbClr val="0070AD"/>
          </a:solidFill>
          <a:latin typeface="Verdana" pitchFamily="34" charset="0"/>
        </a:defRPr>
      </a:lvl3pPr>
      <a:lvl4pPr algn="l" rtl="0" eaLnBrk="1" fontAlgn="base" hangingPunct="1">
        <a:spcBef>
          <a:spcPct val="0"/>
        </a:spcBef>
        <a:spcAft>
          <a:spcPct val="0"/>
        </a:spcAft>
        <a:defRPr sz="3400">
          <a:solidFill>
            <a:srgbClr val="0070AD"/>
          </a:solidFill>
          <a:latin typeface="Verdana" pitchFamily="34" charset="0"/>
        </a:defRPr>
      </a:lvl4pPr>
      <a:lvl5pPr algn="l" rtl="0" eaLnBrk="1" fontAlgn="base" hangingPunct="1">
        <a:spcBef>
          <a:spcPct val="0"/>
        </a:spcBef>
        <a:spcAft>
          <a:spcPct val="0"/>
        </a:spcAft>
        <a:defRPr sz="3400">
          <a:solidFill>
            <a:srgbClr val="0070AD"/>
          </a:solidFill>
          <a:latin typeface="Verdana" pitchFamily="34" charset="0"/>
        </a:defRPr>
      </a:lvl5pPr>
      <a:lvl6pPr marL="457200" algn="l" rtl="0" eaLnBrk="1" fontAlgn="base" hangingPunct="1">
        <a:spcBef>
          <a:spcPct val="0"/>
        </a:spcBef>
        <a:spcAft>
          <a:spcPct val="0"/>
        </a:spcAft>
        <a:defRPr sz="3400">
          <a:solidFill>
            <a:srgbClr val="0070AD"/>
          </a:solidFill>
          <a:latin typeface="Verdana" pitchFamily="34" charset="0"/>
        </a:defRPr>
      </a:lvl6pPr>
      <a:lvl7pPr marL="914400" algn="l" rtl="0" eaLnBrk="1" fontAlgn="base" hangingPunct="1">
        <a:spcBef>
          <a:spcPct val="0"/>
        </a:spcBef>
        <a:spcAft>
          <a:spcPct val="0"/>
        </a:spcAft>
        <a:defRPr sz="3400">
          <a:solidFill>
            <a:srgbClr val="0070AD"/>
          </a:solidFill>
          <a:latin typeface="Verdana" pitchFamily="34" charset="0"/>
        </a:defRPr>
      </a:lvl7pPr>
      <a:lvl8pPr marL="1371600" algn="l" rtl="0" eaLnBrk="1" fontAlgn="base" hangingPunct="1">
        <a:spcBef>
          <a:spcPct val="0"/>
        </a:spcBef>
        <a:spcAft>
          <a:spcPct val="0"/>
        </a:spcAft>
        <a:defRPr sz="3400">
          <a:solidFill>
            <a:srgbClr val="0070AD"/>
          </a:solidFill>
          <a:latin typeface="Verdana" pitchFamily="34" charset="0"/>
        </a:defRPr>
      </a:lvl8pPr>
      <a:lvl9pPr marL="1828800" algn="l" rtl="0" eaLnBrk="1" fontAlgn="base" hangingPunct="1">
        <a:spcBef>
          <a:spcPct val="0"/>
        </a:spcBef>
        <a:spcAft>
          <a:spcPct val="0"/>
        </a:spcAft>
        <a:defRPr sz="3400">
          <a:solidFill>
            <a:srgbClr val="0070AD"/>
          </a:solidFill>
          <a:latin typeface="Verdana" pitchFamily="34" charset="0"/>
        </a:defRPr>
      </a:lvl9pPr>
    </p:titleStyle>
    <p:bodyStyle>
      <a:lvl1pPr marL="287338" indent="-287338" algn="l" rtl="0" eaLnBrk="1" fontAlgn="base" hangingPunct="1">
        <a:spcBef>
          <a:spcPct val="0"/>
        </a:spcBef>
        <a:spcAft>
          <a:spcPct val="50000"/>
        </a:spcAft>
        <a:buClr>
          <a:srgbClr val="AACB2A"/>
        </a:buClr>
        <a:buFont typeface="Times" charset="0"/>
        <a:buChar char="•"/>
        <a:defRPr sz="2200">
          <a:solidFill>
            <a:srgbClr val="000000"/>
          </a:solidFill>
          <a:latin typeface="+mn-lt"/>
          <a:ea typeface="+mn-ea"/>
          <a:cs typeface="+mn-cs"/>
        </a:defRPr>
      </a:lvl1pPr>
      <a:lvl2pPr marL="763588" indent="-285750" algn="l" rtl="0" eaLnBrk="1" fontAlgn="base" hangingPunct="1">
        <a:spcBef>
          <a:spcPct val="0"/>
        </a:spcBef>
        <a:spcAft>
          <a:spcPct val="50000"/>
        </a:spcAft>
        <a:buClr>
          <a:srgbClr val="AACB2A"/>
        </a:buClr>
        <a:buChar char="–"/>
        <a:defRPr sz="2200">
          <a:solidFill>
            <a:srgbClr val="000000"/>
          </a:solidFill>
          <a:latin typeface="+mn-lt"/>
        </a:defRPr>
      </a:lvl2pPr>
      <a:lvl3pPr marL="1182688" indent="-228600" algn="l" rtl="0" eaLnBrk="1" fontAlgn="base" hangingPunct="1">
        <a:spcBef>
          <a:spcPct val="0"/>
        </a:spcBef>
        <a:spcAft>
          <a:spcPct val="50000"/>
        </a:spcAft>
        <a:defRPr sz="2200">
          <a:solidFill>
            <a:srgbClr val="000000"/>
          </a:solidFill>
          <a:latin typeface="+mn-lt"/>
        </a:defRPr>
      </a:lvl3pPr>
      <a:lvl4pPr marL="1601788" indent="-228600" algn="l" rtl="0" eaLnBrk="1" fontAlgn="base" hangingPunct="1">
        <a:spcBef>
          <a:spcPct val="0"/>
        </a:spcBef>
        <a:spcAft>
          <a:spcPct val="50000"/>
        </a:spcAft>
        <a:defRPr sz="2200">
          <a:solidFill>
            <a:srgbClr val="000000"/>
          </a:solidFill>
          <a:latin typeface="+mn-lt"/>
        </a:defRPr>
      </a:lvl4pPr>
      <a:lvl5pPr marL="2020888" indent="-228600" algn="l" rtl="0" eaLnBrk="1" fontAlgn="base" hangingPunct="1">
        <a:spcBef>
          <a:spcPct val="0"/>
        </a:spcBef>
        <a:spcAft>
          <a:spcPct val="50000"/>
        </a:spcAft>
        <a:defRPr sz="2200">
          <a:solidFill>
            <a:srgbClr val="000000"/>
          </a:solidFill>
          <a:latin typeface="+mn-lt"/>
        </a:defRPr>
      </a:lvl5pPr>
      <a:lvl6pPr marL="2478088" indent="-228600" algn="l" rtl="0" eaLnBrk="1" fontAlgn="base" hangingPunct="1">
        <a:spcBef>
          <a:spcPct val="0"/>
        </a:spcBef>
        <a:spcAft>
          <a:spcPct val="50000"/>
        </a:spcAft>
        <a:defRPr sz="2200">
          <a:solidFill>
            <a:srgbClr val="000000"/>
          </a:solidFill>
          <a:latin typeface="+mn-lt"/>
        </a:defRPr>
      </a:lvl6pPr>
      <a:lvl7pPr marL="2935288" indent="-228600" algn="l" rtl="0" eaLnBrk="1" fontAlgn="base" hangingPunct="1">
        <a:spcBef>
          <a:spcPct val="0"/>
        </a:spcBef>
        <a:spcAft>
          <a:spcPct val="50000"/>
        </a:spcAft>
        <a:defRPr sz="2200">
          <a:solidFill>
            <a:srgbClr val="000000"/>
          </a:solidFill>
          <a:latin typeface="+mn-lt"/>
        </a:defRPr>
      </a:lvl7pPr>
      <a:lvl8pPr marL="3392488" indent="-228600" algn="l" rtl="0" eaLnBrk="1" fontAlgn="base" hangingPunct="1">
        <a:spcBef>
          <a:spcPct val="0"/>
        </a:spcBef>
        <a:spcAft>
          <a:spcPct val="50000"/>
        </a:spcAft>
        <a:defRPr sz="2200">
          <a:solidFill>
            <a:srgbClr val="000000"/>
          </a:solidFill>
          <a:latin typeface="+mn-lt"/>
        </a:defRPr>
      </a:lvl8pPr>
      <a:lvl9pPr marL="3849688" indent="-228600" algn="l" rtl="0" eaLnBrk="1" fontAlgn="base" hangingPunct="1">
        <a:spcBef>
          <a:spcPct val="0"/>
        </a:spcBef>
        <a:spcAft>
          <a:spcPct val="50000"/>
        </a:spcAft>
        <a:defRPr sz="22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g"/><Relationship Id="rId4" Type="http://schemas.openxmlformats.org/officeDocument/2006/relationships/image" Target="../media/image26.jp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93750" y="1275348"/>
            <a:ext cx="7699375" cy="3187116"/>
          </a:xfrm>
        </p:spPr>
        <p:txBody>
          <a:bodyPr/>
          <a:lstStyle/>
          <a:p>
            <a:pPr algn="ctr" eaLnBrk="1" hangingPunct="1"/>
            <a:r>
              <a:rPr lang="en-GB" sz="4400" dirty="0" err="1" smtClean="0"/>
              <a:t>Laudato</a:t>
            </a:r>
            <a:r>
              <a:rPr lang="en-GB" sz="4400" dirty="0" smtClean="0"/>
              <a:t> </a:t>
            </a:r>
            <a:r>
              <a:rPr lang="en-GB" sz="4400" dirty="0" smtClean="0"/>
              <a:t>Si</a:t>
            </a:r>
            <a:r>
              <a:rPr lang="en-GB" sz="4400" dirty="0" smtClean="0"/>
              <a:t>’ and Care for Creation: Where Next :</a:t>
            </a:r>
            <a:r>
              <a:rPr lang="en-GB" sz="5400" dirty="0" smtClean="0"/>
              <a:t/>
            </a:r>
            <a:br>
              <a:rPr lang="en-GB" sz="5400" dirty="0" smtClean="0"/>
            </a:br>
            <a:r>
              <a:rPr lang="en-GB" sz="5400" dirty="0" smtClean="0"/>
              <a:t/>
            </a:r>
            <a:br>
              <a:rPr lang="en-GB" sz="5400" dirty="0" smtClean="0"/>
            </a:br>
            <a:r>
              <a:rPr lang="en-GB" sz="4400" dirty="0" smtClean="0"/>
              <a:t>SEEING</a:t>
            </a:r>
            <a:endParaRPr lang="en-GB" sz="4400" dirty="0" smtClean="0"/>
          </a:p>
        </p:txBody>
      </p:sp>
      <p:sp>
        <p:nvSpPr>
          <p:cNvPr id="3075" name="Rectangle 3"/>
          <p:cNvSpPr>
            <a:spLocks noGrp="1" noChangeArrowheads="1"/>
          </p:cNvSpPr>
          <p:nvPr>
            <p:ph type="subTitle" idx="1"/>
          </p:nvPr>
        </p:nvSpPr>
        <p:spPr>
          <a:xfrm>
            <a:off x="869950" y="5328138"/>
            <a:ext cx="7623175" cy="1055077"/>
          </a:xfrm>
        </p:spPr>
        <p:txBody>
          <a:bodyPr/>
          <a:lstStyle/>
          <a:p>
            <a:pPr algn="ctr" eaLnBrk="1" hangingPunct="1"/>
            <a:r>
              <a:rPr lang="en-GB" dirty="0" smtClean="0"/>
              <a:t>October 2016</a:t>
            </a:r>
            <a:endParaRPr lang="en-GB" dirty="0" smtClean="0"/>
          </a:p>
          <a:p>
            <a:pPr algn="ctr" eaLnBrk="1" hangingPunct="1"/>
            <a:r>
              <a:rPr lang="en-GB" dirty="0" smtClean="0"/>
              <a:t>Maria Elena Arana CAFOD</a:t>
            </a:r>
            <a:endParaRPr lang="en-GB"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78432" y="808891"/>
            <a:ext cx="7832521" cy="4568183"/>
          </a:xfrm>
          <a:prstGeom prst="rect">
            <a:avLst/>
          </a:prstGeom>
        </p:spPr>
      </p:pic>
    </p:spTree>
    <p:extLst>
      <p:ext uri="{BB962C8B-B14F-4D97-AF65-F5344CB8AC3E}">
        <p14:creationId xmlns:p14="http://schemas.microsoft.com/office/powerpoint/2010/main" val="990339586"/>
      </p:ext>
    </p:extLst>
  </p:cSld>
  <p:clrMapOvr>
    <a:masterClrMapping/>
  </p:clrMapOvr>
  <p:transition advClick="0" advTm="95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The </a:t>
            </a:r>
            <a:r>
              <a:rPr lang="en-GB" dirty="0" smtClean="0"/>
              <a:t>cry of the earth and the cry of the poor</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98431" y="1406769"/>
            <a:ext cx="6536434" cy="4404433"/>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The </a:t>
            </a:r>
            <a:r>
              <a:rPr lang="en-GB" dirty="0" smtClean="0"/>
              <a:t>human roots of the crisis</a:t>
            </a:r>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7786" y="1377864"/>
            <a:ext cx="3690677" cy="3782860"/>
          </a:xfrm>
        </p:spPr>
      </p:pic>
      <p:pic>
        <p:nvPicPr>
          <p:cNvPr id="5" name="Picture 4" descr="C:\Users\sbrouard\Desktop\Sierra Leone 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6230" y="1377864"/>
            <a:ext cx="4536757" cy="3782860"/>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All </a:t>
            </a:r>
            <a:r>
              <a:rPr lang="en-GB" dirty="0" smtClean="0"/>
              <a:t>created </a:t>
            </a:r>
            <a:r>
              <a:rPr lang="en-GB" dirty="0" smtClean="0"/>
              <a:t>things </a:t>
            </a:r>
            <a:r>
              <a:rPr lang="en-GB" dirty="0" smtClean="0"/>
              <a:t>are part of a network</a:t>
            </a:r>
            <a:endParaRPr lang="en-GB" dirty="0"/>
          </a:p>
        </p:txBody>
      </p:sp>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545806" y="3011891"/>
            <a:ext cx="2040775" cy="1529542"/>
          </a:xfrm>
        </p:spPr>
      </p:pic>
      <p:sp>
        <p:nvSpPr>
          <p:cNvPr id="4" name="Content Placeholder 3"/>
          <p:cNvSpPr>
            <a:spLocks noGrp="1"/>
          </p:cNvSpPr>
          <p:nvPr>
            <p:ph sz="half" idx="2"/>
          </p:nvPr>
        </p:nvSpPr>
        <p:spPr/>
        <p:txBody>
          <a:bodyPr/>
          <a:lstStyle/>
          <a:p>
            <a:r>
              <a:rPr lang="en-GB" dirty="0" smtClean="0"/>
              <a:t>The forest is where God is….we have no need for a church!</a:t>
            </a:r>
          </a:p>
          <a:p>
            <a:r>
              <a:rPr lang="en-GB" dirty="0" smtClean="0"/>
              <a:t>Fr Edu </a:t>
            </a:r>
            <a:r>
              <a:rPr lang="en-GB" dirty="0" err="1" smtClean="0"/>
              <a:t>Gariguez</a:t>
            </a:r>
            <a:r>
              <a:rPr lang="en-GB" dirty="0" smtClean="0"/>
              <a:t> from the Philippines</a:t>
            </a:r>
            <a:endParaRPr lang="en-GB" dirty="0"/>
          </a:p>
        </p:txBody>
      </p:sp>
      <p:pic>
        <p:nvPicPr>
          <p:cNvPr id="7" name="Picture 6" descr="2.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350" y="1427968"/>
            <a:ext cx="3648958" cy="5605397"/>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350" y="0"/>
            <a:ext cx="7851775" cy="647203"/>
          </a:xfrm>
        </p:spPr>
        <p:txBody>
          <a:bodyPr/>
          <a:lstStyle/>
          <a:p>
            <a:pPr algn="ctr"/>
            <a:r>
              <a:rPr lang="en-GB" dirty="0" smtClean="0"/>
              <a:t>A </a:t>
            </a:r>
            <a:r>
              <a:rPr lang="en-GB" dirty="0" smtClean="0"/>
              <a:t>common plan</a:t>
            </a:r>
            <a:endParaRPr lang="en-GB"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350" y="833238"/>
            <a:ext cx="3492239" cy="267405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28604" y="833238"/>
            <a:ext cx="3572837" cy="2523670"/>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t="10975"/>
          <a:stretch/>
        </p:blipFill>
        <p:spPr>
          <a:xfrm>
            <a:off x="5736921" y="3820971"/>
            <a:ext cx="2756204" cy="2266678"/>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1146" y="3970751"/>
            <a:ext cx="3832224" cy="2004164"/>
          </a:xfrm>
          <a:prstGeom prst="rect">
            <a:avLst/>
          </a:prstGeom>
        </p:spPr>
      </p:pic>
    </p:spTree>
    <p:extLst>
      <p:ext uri="{BB962C8B-B14F-4D97-AF65-F5344CB8AC3E}">
        <p14:creationId xmlns:p14="http://schemas.microsoft.com/office/powerpoint/2010/main" val="2696628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2875"/>
            <a:ext cx="9144000" cy="6481053"/>
          </a:xfrm>
          <a:prstGeom prst="rect">
            <a:avLst/>
          </a:prstGeom>
        </p:spPr>
      </p:pic>
      <p:sp>
        <p:nvSpPr>
          <p:cNvPr id="50177" name="Rectangle 1"/>
          <p:cNvSpPr>
            <a:spLocks noChangeArrowheads="1"/>
          </p:cNvSpPr>
          <p:nvPr/>
        </p:nvSpPr>
        <p:spPr bwMode="auto">
          <a:xfrm>
            <a:off x="0" y="0"/>
            <a:ext cx="7130478" cy="258532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4800" b="0"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	</a:t>
            </a:r>
            <a:endParaRPr kumimoji="0" lang="en-GB"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4800" b="0"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	</a:t>
            </a:r>
            <a:r>
              <a:rPr kumimoji="0" lang="en-GB" sz="6600" b="0"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Living Mercifully</a:t>
            </a:r>
            <a:endParaRPr kumimoji="0" lang="en-GB" sz="6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4800" b="0"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	</a:t>
            </a:r>
            <a:endParaRPr kumimoji="0" lang="en-GB" sz="4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8801686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800" dirty="0" smtClean="0"/>
              <a:t>“to proclaim the mercy of God, the beating heart of the Gospel” (AL #309)</a:t>
            </a:r>
            <a:endParaRPr lang="en-GB" sz="28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02531" y="1533525"/>
            <a:ext cx="6729412" cy="4486275"/>
          </a:xfrm>
        </p:spPr>
      </p:pic>
      <p:pic>
        <p:nvPicPr>
          <p:cNvPr id="3" name="Picture 2"/>
          <p:cNvPicPr>
            <a:picLocks noChangeAspect="1"/>
          </p:cNvPicPr>
          <p:nvPr/>
        </p:nvPicPr>
        <p:blipFill>
          <a:blip r:embed="rId4"/>
          <a:stretch>
            <a:fillRect/>
          </a:stretch>
        </p:blipFill>
        <p:spPr>
          <a:xfrm>
            <a:off x="1033153" y="1418923"/>
            <a:ext cx="7006442" cy="474063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350" y="1"/>
            <a:ext cx="7851775" cy="936702"/>
          </a:xfrm>
        </p:spPr>
        <p:txBody>
          <a:bodyPr/>
          <a:lstStyle/>
          <a:p>
            <a:pPr algn="ctr"/>
            <a:r>
              <a:rPr lang="en-GB" dirty="0" smtClean="0"/>
              <a:t>Integral Spirituality</a:t>
            </a:r>
            <a:endParaRPr lang="en-GB" dirty="0"/>
          </a:p>
        </p:txBody>
      </p:sp>
      <p:sp>
        <p:nvSpPr>
          <p:cNvPr id="3" name="Content Placeholder 2"/>
          <p:cNvSpPr>
            <a:spLocks noGrp="1"/>
          </p:cNvSpPr>
          <p:nvPr>
            <p:ph idx="1"/>
          </p:nvPr>
        </p:nvSpPr>
        <p:spPr>
          <a:xfrm>
            <a:off x="0" y="936703"/>
            <a:ext cx="8493125" cy="5083097"/>
          </a:xfrm>
        </p:spPr>
        <p:txBody>
          <a:bodyPr/>
          <a:lstStyle/>
          <a:p>
            <a:pPr algn="ctr">
              <a:buNone/>
            </a:pPr>
            <a:r>
              <a:rPr lang="en-GB" dirty="0" smtClean="0"/>
              <a:t>“the teachings of the Gospel have direct consequences for our way of thinking, feeling and living” </a:t>
            </a:r>
            <a:r>
              <a:rPr lang="en-GB" dirty="0" smtClean="0"/>
              <a:t>(</a:t>
            </a:r>
            <a:r>
              <a:rPr lang="en-GB" dirty="0" smtClean="0"/>
              <a:t>LS #216)</a:t>
            </a:r>
          </a:p>
          <a:p>
            <a:pPr algn="ctr">
              <a:buNone/>
            </a:pPr>
            <a:r>
              <a:rPr lang="en-GB" dirty="0" smtClean="0"/>
              <a:t>“the effects of our encounter with Jesus Christ becomes evident in our relationship with the world around us”</a:t>
            </a:r>
          </a:p>
          <a:p>
            <a:pPr algn="ctr">
              <a:buNone/>
            </a:pPr>
            <a:r>
              <a:rPr lang="en-GB" dirty="0" smtClean="0"/>
              <a:t> (LS #217)</a:t>
            </a: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5948" y="3813289"/>
            <a:ext cx="4014439" cy="267629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70629" y="3813289"/>
            <a:ext cx="2041293" cy="306193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21913" y="2987899"/>
            <a:ext cx="3950097" cy="320684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41350" y="144967"/>
            <a:ext cx="7851775" cy="5874834"/>
          </a:xfrm>
        </p:spPr>
        <p:txBody>
          <a:bodyPr/>
          <a:lstStyle/>
          <a:p>
            <a:pPr marL="0" indent="0" algn="ctr">
              <a:buNone/>
            </a:pPr>
            <a:r>
              <a:rPr lang="en-GB" sz="2800" i="1" kern="1200" dirty="0" smtClean="0">
                <a:solidFill>
                  <a:schemeClr val="tx1"/>
                </a:solidFill>
                <a:latin typeface="Verdana" pitchFamily="34" charset="0"/>
              </a:rPr>
              <a:t>technology, politics, urbanisation, economics </a:t>
            </a:r>
            <a:r>
              <a:rPr lang="en-GB" sz="2800" kern="1200" dirty="0" smtClean="0">
                <a:solidFill>
                  <a:schemeClr val="tx1"/>
                </a:solidFill>
                <a:latin typeface="Verdana" pitchFamily="34" charset="0"/>
              </a:rPr>
              <a:t>and</a:t>
            </a:r>
            <a:r>
              <a:rPr lang="en-GB" sz="2800" i="1" kern="1200" dirty="0" smtClean="0">
                <a:solidFill>
                  <a:schemeClr val="tx1"/>
                </a:solidFill>
                <a:latin typeface="Verdana" pitchFamily="34" charset="0"/>
              </a:rPr>
              <a:t> culture&amp; nature.</a:t>
            </a:r>
            <a:endParaRPr lang="en-GB" sz="2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2593" y="1678492"/>
            <a:ext cx="6289288" cy="4192859"/>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Redefining Progress with </a:t>
            </a:r>
            <a:r>
              <a:rPr lang="en-GB" dirty="0" err="1" smtClean="0"/>
              <a:t>Laudato</a:t>
            </a:r>
            <a:r>
              <a:rPr lang="en-GB" dirty="0" smtClean="0"/>
              <a:t> Si’: Takura Gwatinyanya and Caritas Harare</a:t>
            </a:r>
            <a:endParaRPr lang="en-GB" dirty="0"/>
          </a:p>
        </p:txBody>
      </p:sp>
      <p:pic>
        <p:nvPicPr>
          <p:cNvPr id="4" name="Content Placeholder 3"/>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29424" y="2129424"/>
            <a:ext cx="4459265" cy="3194137"/>
          </a:xfrm>
          <a:prstGeom prst="rect">
            <a:avLst/>
          </a:prstGeom>
        </p:spPr>
      </p:pic>
    </p:spTree>
    <p:extLst>
      <p:ext uri="{BB962C8B-B14F-4D97-AF65-F5344CB8AC3E}">
        <p14:creationId xmlns:p14="http://schemas.microsoft.com/office/powerpoint/2010/main" val="1348187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p:cNvPicPr>
            <a:picLocks noChangeAspect="1" noChangeArrowheads="1"/>
          </p:cNvPicPr>
          <p:nvPr/>
        </p:nvPicPr>
        <p:blipFill>
          <a:blip r:embed="rId3" cstate="print"/>
          <a:srcRect/>
          <a:stretch>
            <a:fillRect/>
          </a:stretch>
        </p:blipFill>
        <p:spPr bwMode="auto">
          <a:xfrm>
            <a:off x="342900" y="214313"/>
            <a:ext cx="8223250" cy="6072187"/>
          </a:xfrm>
          <a:prstGeom prst="rect">
            <a:avLst/>
          </a:prstGeom>
          <a:noFill/>
          <a:ln w="9525">
            <a:noFill/>
            <a:miter lim="800000"/>
            <a:headEnd/>
            <a:tailEnd/>
          </a:ln>
        </p:spPr>
      </p:pic>
      <p:pic>
        <p:nvPicPr>
          <p:cNvPr id="82947" name="Picture 4"/>
          <p:cNvPicPr>
            <a:picLocks noChangeAspect="1" noChangeArrowheads="1"/>
          </p:cNvPicPr>
          <p:nvPr/>
        </p:nvPicPr>
        <p:blipFill>
          <a:blip r:embed="rId4" cstate="print"/>
          <a:srcRect/>
          <a:stretch>
            <a:fillRect/>
          </a:stretch>
        </p:blipFill>
        <p:spPr bwMode="auto">
          <a:xfrm>
            <a:off x="0" y="6323013"/>
            <a:ext cx="9145588" cy="534987"/>
          </a:xfrm>
          <a:prstGeom prst="rect">
            <a:avLst/>
          </a:prstGeom>
          <a:noFill/>
          <a:ln w="9525">
            <a:noFill/>
            <a:miter lim="800000"/>
            <a:headEnd/>
            <a:tailEnd/>
          </a:ln>
        </p:spPr>
      </p:pic>
    </p:spTree>
    <p:extLst>
      <p:ext uri="{BB962C8B-B14F-4D97-AF65-F5344CB8AC3E}">
        <p14:creationId xmlns:p14="http://schemas.microsoft.com/office/powerpoint/2010/main" val="208910523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1350" y="182881"/>
            <a:ext cx="7851775" cy="5836920"/>
          </a:xfrm>
        </p:spPr>
        <p:txBody>
          <a:bodyPr/>
          <a:lstStyle/>
          <a:p>
            <a:pPr marL="0" indent="0" algn="ctr">
              <a:buNone/>
            </a:pPr>
            <a:r>
              <a:rPr lang="en-GB" sz="4000" dirty="0" smtClean="0"/>
              <a:t>Gender</a:t>
            </a:r>
            <a:r>
              <a:rPr lang="en-GB" dirty="0" smtClean="0"/>
              <a:t>	</a:t>
            </a: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182" y="1013021"/>
            <a:ext cx="6869432" cy="457962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26093" y="626301"/>
            <a:ext cx="7967031" cy="4446740"/>
          </a:xfrm>
        </p:spPr>
        <p:txBody>
          <a:bodyPr/>
          <a:lstStyle/>
          <a:p>
            <a:pPr algn="ctr">
              <a:buNone/>
            </a:pPr>
            <a:r>
              <a:rPr lang="en-GB" sz="7200" dirty="0" smtClean="0"/>
              <a:t>Time</a:t>
            </a:r>
            <a:endParaRPr lang="en-GB" sz="7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6691" y="1839309"/>
            <a:ext cx="5140712" cy="3855534"/>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641350" y="1"/>
            <a:ext cx="7851775" cy="6019800"/>
          </a:xfrm>
        </p:spPr>
        <p:txBody>
          <a:bodyPr/>
          <a:lstStyle/>
          <a:p>
            <a:pPr algn="ctr">
              <a:buNone/>
            </a:pPr>
            <a:r>
              <a:rPr lang="en-GB" sz="7200" dirty="0" smtClean="0"/>
              <a:t>Here in the UK</a:t>
            </a:r>
            <a:endParaRPr lang="en-GB" sz="7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9778" y="4099525"/>
            <a:ext cx="1216726" cy="216604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53462" b="7296"/>
          <a:stretch/>
        </p:blipFill>
        <p:spPr>
          <a:xfrm rot="16200000">
            <a:off x="488908" y="3697903"/>
            <a:ext cx="2134910" cy="300672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204616" y="4414671"/>
            <a:ext cx="2166039" cy="1535750"/>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48333" r="1282"/>
          <a:stretch/>
        </p:blipFill>
        <p:spPr>
          <a:xfrm>
            <a:off x="5654364" y="4137312"/>
            <a:ext cx="1543605" cy="216604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48154" y="1238801"/>
            <a:ext cx="5849815" cy="282925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641350" y="1"/>
            <a:ext cx="7851775" cy="6019800"/>
          </a:xfrm>
        </p:spPr>
        <p:txBody>
          <a:bodyPr/>
          <a:lstStyle/>
          <a:p>
            <a:pPr algn="ctr">
              <a:buNone/>
            </a:pPr>
            <a:r>
              <a:rPr lang="en-GB" sz="7200" dirty="0" smtClean="0"/>
              <a:t>Joint Action</a:t>
            </a:r>
            <a:endParaRPr lang="en-GB" sz="7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555" y="2203145"/>
            <a:ext cx="5274527" cy="3523384"/>
          </a:xfrm>
          <a:prstGeom prst="rect">
            <a:avLst/>
          </a:prstGeom>
        </p:spPr>
      </p:pic>
    </p:spTree>
    <p:extLst>
      <p:ext uri="{BB962C8B-B14F-4D97-AF65-F5344CB8AC3E}">
        <p14:creationId xmlns:p14="http://schemas.microsoft.com/office/powerpoint/2010/main" val="18851019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Photo Credits</a:t>
            </a:r>
            <a:endParaRPr lang="en-GB" dirty="0"/>
          </a:p>
        </p:txBody>
      </p:sp>
      <p:sp>
        <p:nvSpPr>
          <p:cNvPr id="3" name="Content Placeholder 2"/>
          <p:cNvSpPr>
            <a:spLocks noGrp="1"/>
          </p:cNvSpPr>
          <p:nvPr>
            <p:ph idx="1"/>
          </p:nvPr>
        </p:nvSpPr>
        <p:spPr>
          <a:xfrm>
            <a:off x="641350" y="1533525"/>
            <a:ext cx="7851775" cy="4627246"/>
          </a:xfrm>
        </p:spPr>
        <p:txBody>
          <a:bodyPr/>
          <a:lstStyle/>
          <a:p>
            <a:r>
              <a:rPr lang="en-GB" sz="1800" dirty="0" smtClean="0"/>
              <a:t>Louise Norton, Ruth Norval, Annie </a:t>
            </a:r>
            <a:r>
              <a:rPr lang="en-GB" sz="1800" dirty="0" err="1" smtClean="0"/>
              <a:t>Bungeroth</a:t>
            </a:r>
            <a:r>
              <a:rPr lang="en-GB" sz="1800" dirty="0" smtClean="0"/>
              <a:t>, Ben White</a:t>
            </a:r>
          </a:p>
          <a:p>
            <a:r>
              <a:rPr lang="en-GB" sz="1800" dirty="0" smtClean="0"/>
              <a:t>CI/Paul Jeffrey, Cat Cowley, Claudia Torres, Eleanor Church</a:t>
            </a:r>
          </a:p>
          <a:p>
            <a:r>
              <a:rPr lang="en-GB" sz="1800" dirty="0" smtClean="0"/>
              <a:t>Susy Brouard, Liam Finn, </a:t>
            </a:r>
            <a:r>
              <a:rPr lang="en-GB" sz="1800" dirty="0" err="1" smtClean="0"/>
              <a:t>Kibnesh</a:t>
            </a:r>
            <a:r>
              <a:rPr lang="en-GB" sz="1800" dirty="0" smtClean="0"/>
              <a:t> </a:t>
            </a:r>
            <a:r>
              <a:rPr lang="en-GB" sz="1800" dirty="0" err="1" smtClean="0"/>
              <a:t>Chala</a:t>
            </a:r>
            <a:r>
              <a:rPr lang="en-GB" sz="1800" dirty="0" smtClean="0"/>
              <a:t>, </a:t>
            </a:r>
            <a:r>
              <a:rPr lang="en-GB" sz="1800" dirty="0" err="1" smtClean="0"/>
              <a:t>Lucasz</a:t>
            </a:r>
            <a:r>
              <a:rPr lang="en-GB" sz="1800" dirty="0" smtClean="0"/>
              <a:t> </a:t>
            </a:r>
            <a:r>
              <a:rPr lang="en-GB" sz="1800" dirty="0" err="1" smtClean="0"/>
              <a:t>Cholewiak</a:t>
            </a:r>
            <a:endParaRPr lang="en-GB" sz="1800" dirty="0" smtClean="0"/>
          </a:p>
          <a:p>
            <a:r>
              <a:rPr lang="en-GB" sz="1800" dirty="0" smtClean="0"/>
              <a:t>Richard Wainwright, </a:t>
            </a:r>
            <a:r>
              <a:rPr lang="en-GB" sz="1800" dirty="0" err="1" smtClean="0"/>
              <a:t>Arie</a:t>
            </a:r>
            <a:r>
              <a:rPr lang="en-GB" sz="1800" dirty="0" smtClean="0"/>
              <a:t> </a:t>
            </a:r>
            <a:r>
              <a:rPr lang="en-GB" sz="1800" dirty="0" err="1" smtClean="0"/>
              <a:t>Kievit</a:t>
            </a:r>
            <a:r>
              <a:rPr lang="en-GB" sz="1800" dirty="0" smtClean="0"/>
              <a:t>, Tabitha Ross</a:t>
            </a:r>
          </a:p>
          <a:p>
            <a:r>
              <a:rPr lang="en-GB" sz="1800" dirty="0" smtClean="0"/>
              <a:t>Caritas Internationalis, Caritas South Sudan, </a:t>
            </a:r>
          </a:p>
          <a:p>
            <a:r>
              <a:rPr lang="en-GB" sz="1800" dirty="0" smtClean="0"/>
              <a:t>Simon </a:t>
            </a:r>
            <a:r>
              <a:rPr lang="en-GB" sz="1800" dirty="0" err="1" smtClean="0"/>
              <a:t>Rawles</a:t>
            </a:r>
            <a:r>
              <a:rPr lang="en-GB" sz="1800" dirty="0" smtClean="0"/>
              <a:t>, Chris Bain, Gemma Salter, </a:t>
            </a:r>
            <a:r>
              <a:rPr lang="en-GB" sz="1800" dirty="0"/>
              <a:t>Jon </a:t>
            </a:r>
            <a:r>
              <a:rPr lang="en-GB" sz="1800" dirty="0" smtClean="0"/>
              <a:t>Stricklin-Coutinho</a:t>
            </a:r>
            <a:endParaRPr lang="en-GB" sz="1600" dirty="0" smtClean="0"/>
          </a:p>
          <a:p>
            <a:endParaRPr lang="en-GB" sz="1600" dirty="0"/>
          </a:p>
        </p:txBody>
      </p:sp>
    </p:spTree>
    <p:extLst>
      <p:ext uri="{BB962C8B-B14F-4D97-AF65-F5344CB8AC3E}">
        <p14:creationId xmlns:p14="http://schemas.microsoft.com/office/powerpoint/2010/main" val="246833212"/>
      </p:ext>
    </p:extLst>
  </p:cSld>
  <p:clrMapOvr>
    <a:masterClrMapping/>
  </p:clrMapOvr>
  <p:timing>
    <p:tnLst>
      <p:par>
        <p:cTn id="1" dur="indefinite" restart="never" nodeType="tmRoot"/>
      </p:par>
    </p:tnLst>
  </p:timing>
</p:sld>
</file>

<file path=ppt/theme/theme1.xml><?xml version="1.0" encoding="utf-8"?>
<a:theme xmlns:a="http://schemas.openxmlformats.org/drawingml/2006/main" name="cafod">
  <a:themeElements>
    <a:clrScheme name="">
      <a:dk1>
        <a:srgbClr val="003F47"/>
      </a:dk1>
      <a:lt1>
        <a:srgbClr val="FFFFFF"/>
      </a:lt1>
      <a:dk2>
        <a:srgbClr val="047AAE"/>
      </a:dk2>
      <a:lt2>
        <a:srgbClr val="435608"/>
      </a:lt2>
      <a:accent1>
        <a:srgbClr val="98BB0E"/>
      </a:accent1>
      <a:accent2>
        <a:srgbClr val="047AAE"/>
      </a:accent2>
      <a:accent3>
        <a:srgbClr val="FFFFFF"/>
      </a:accent3>
      <a:accent4>
        <a:srgbClr val="00343B"/>
      </a:accent4>
      <a:accent5>
        <a:srgbClr val="CADAAA"/>
      </a:accent5>
      <a:accent6>
        <a:srgbClr val="036E9D"/>
      </a:accent6>
      <a:hlink>
        <a:srgbClr val="003F47"/>
      </a:hlink>
      <a:folHlink>
        <a:srgbClr val="019894"/>
      </a:folHlink>
    </a:clrScheme>
    <a:fontScheme name="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81873"/>
        </a:dk2>
        <a:lt2>
          <a:srgbClr val="E5E6C3"/>
        </a:lt2>
        <a:accent1>
          <a:srgbClr val="016889"/>
        </a:accent1>
        <a:accent2>
          <a:srgbClr val="333399"/>
        </a:accent2>
        <a:accent3>
          <a:srgbClr val="FFFFFF"/>
        </a:accent3>
        <a:accent4>
          <a:srgbClr val="000000"/>
        </a:accent4>
        <a:accent5>
          <a:srgbClr val="AAB9C4"/>
        </a:accent5>
        <a:accent6>
          <a:srgbClr val="2D2D8A"/>
        </a:accent6>
        <a:hlink>
          <a:srgbClr val="B5B518"/>
        </a:hlink>
        <a:folHlink>
          <a:srgbClr val="AD4200"/>
        </a:folHlink>
      </a:clrScheme>
      <a:clrMap bg1="lt1" tx1="dk1" bg2="lt2" tx2="dk2" accent1="accent1" accent2="accent2" accent3="accent3" accent4="accent4" accent5="accent5" accent6="accent6" hlink="hlink" folHlink="folHlink"/>
    </a:extraClrScheme>
    <a:extraClrScheme>
      <a:clrScheme name="Blank Presentation 14">
        <a:dk1>
          <a:srgbClr val="003E4E"/>
        </a:dk1>
        <a:lt1>
          <a:srgbClr val="FFFFFF"/>
        </a:lt1>
        <a:dk2>
          <a:srgbClr val="0070AD"/>
        </a:dk2>
        <a:lt2>
          <a:srgbClr val="808080"/>
        </a:lt2>
        <a:accent1>
          <a:srgbClr val="96B426"/>
        </a:accent1>
        <a:accent2>
          <a:srgbClr val="0070AD"/>
        </a:accent2>
        <a:accent3>
          <a:srgbClr val="FFFFFF"/>
        </a:accent3>
        <a:accent4>
          <a:srgbClr val="003441"/>
        </a:accent4>
        <a:accent5>
          <a:srgbClr val="C9D6AC"/>
        </a:accent5>
        <a:accent6>
          <a:srgbClr val="00659C"/>
        </a:accent6>
        <a:hlink>
          <a:srgbClr val="003E4E"/>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heme xmlns="D774D8B9-E241-4FFD-B678-FB03DF0FD5AD" xsi:nil="true"/>
    <TemplateUrl xmlns="http://schemas.microsoft.com/sharepoint/v3" xsi:nil="true"/>
    <Month xmlns="D774D8B9-E241-4FFD-B678-FB03DF0FD5AD" xsi:nil="true"/>
    <Financial_x0020_Year xmlns="D774D8B9-E241-4FFD-B678-FB03DF0FD5AD">2014</Financial_x0020_Year>
    <_SourceUrl xmlns="http://schemas.microsoft.com/sharepoint/v3" xsi:nil="true"/>
    <xd_ProgID xmlns="http://schemas.microsoft.com/sharepoint/v3" xsi:nil="true"/>
    <Status xmlns="D774D8B9-E241-4FFD-B678-FB03DF0FD5AD">Draft</Status>
    <Tool_x0020_Type xmlns="D774D8B9-E241-4FFD-B678-FB03DF0FD5AD" xsi:nil="true"/>
    <Order xmlns="http://schemas.microsoft.com/sharepoint/v3" xsi:nil="true"/>
    <_SharedFileIndex xmlns="http://schemas.microsoft.com/sharepoint/v3" xsi:nil="true"/>
    <Archive xmlns="D774D8B9-E241-4FFD-B678-FB03DF0FD5AD">false</Archive>
    <MetaInfo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9D874D741E2FD4FB678FB03DF0FD5AD" ma:contentTypeVersion="0" ma:contentTypeDescription="Create a new document." ma:contentTypeScope="" ma:versionID="184542b09f023556ef6118494e38c039">
  <xsd:schema xmlns:xsd="http://www.w3.org/2001/XMLSchema" xmlns:xs="http://www.w3.org/2001/XMLSchema" xmlns:p="http://schemas.microsoft.com/office/2006/metadata/properties" xmlns:ns1="http://schemas.microsoft.com/sharepoint/v3" xmlns:ns2="D774D8B9-E241-4FFD-B678-FB03DF0FD5AD" targetNamespace="http://schemas.microsoft.com/office/2006/metadata/properties" ma:root="true" ma:fieldsID="e51e200070c4d2ad7b110320994ef9c0" ns1:_="" ns2:_="">
    <xsd:import namespace="http://schemas.microsoft.com/sharepoint/v3"/>
    <xsd:import namespace="D774D8B9-E241-4FFD-B678-FB03DF0FD5AD"/>
    <xsd:element name="properties">
      <xsd:complexType>
        <xsd:sequence>
          <xsd:element name="documentManagement">
            <xsd:complexType>
              <xsd:all>
                <xsd:element ref="ns1:_ModerationComments" minOccurs="0"/>
                <xsd:element ref="ns1:File_x0020_Type" minOccurs="0"/>
                <xsd:element ref="ns1:HTML_x0020_File_x0020_Type" minOccurs="0"/>
                <xsd:element ref="ns1:_SourceUrl" minOccurs="0"/>
                <xsd:element ref="ns1:_SharedFileIndex" minOccurs="0"/>
                <xsd:element ref="ns2:Theme" minOccurs="0"/>
                <xsd:element ref="ns2:Tool_x0020_Type" minOccurs="0"/>
                <xsd:element ref="ns2:Financial_x0020_Year" minOccurs="0"/>
                <xsd:element ref="ns2:Month" minOccurs="0"/>
                <xsd:element ref="ns2:Status" minOccurs="0"/>
                <xsd:element ref="ns2:Archive" minOccurs="0"/>
                <xsd:element ref="ns1:ContentTypeId" minOccurs="0"/>
                <xsd:element ref="ns1:TemplateUrl" minOccurs="0"/>
                <xsd:element ref="ns1:xd_ProgID" minOccurs="0"/>
                <xsd:element ref="ns1:xd_Signature" minOccurs="0"/>
                <xsd:element ref="ns1:ID" minOccurs="0"/>
                <xsd:element ref="ns1:Author" minOccurs="0"/>
                <xsd:element ref="ns1:Editor" minOccurs="0"/>
                <xsd:element ref="ns1:_HasCopyDestinations" minOccurs="0"/>
                <xsd:element ref="ns1:_CopySource" minOccurs="0"/>
                <xsd:element ref="ns1:_ModerationStatus" minOccurs="0"/>
                <xsd:element ref="ns1:FileRef" minOccurs="0"/>
                <xsd:element ref="ns1:FileDirRef" minOccurs="0"/>
                <xsd:element ref="ns1:Last_x0020_Modified" minOccurs="0"/>
                <xsd:element ref="ns1:Created_x0020_Date" minOccurs="0"/>
                <xsd:element ref="ns1:File_x0020_Size" minOccurs="0"/>
                <xsd:element ref="ns1:FSObjType" minOccurs="0"/>
                <xsd:element ref="ns1:CheckedOutUserId" minOccurs="0"/>
                <xsd:element ref="ns1:IsCheckedoutToLocal" minOccurs="0"/>
                <xsd:element ref="ns1:CheckoutUser" minOccurs="0"/>
                <xsd:element ref="ns1:UniqueId" minOccurs="0"/>
                <xsd:element ref="ns1:ProgId" minOccurs="0"/>
                <xsd:element ref="ns1:ScopeId" minOccurs="0"/>
                <xsd:element ref="ns1:VirusStatus" minOccurs="0"/>
                <xsd:element ref="ns1:CheckedOutTitle" minOccurs="0"/>
                <xsd:element ref="ns1:_CheckinComment" minOccurs="0"/>
                <xsd:element ref="ns1:MetaInfo" minOccurs="0"/>
                <xsd:element ref="ns1:_Level" minOccurs="0"/>
                <xsd:element ref="ns1:_IsCurrentVersion" minOccurs="0"/>
                <xsd:element ref="ns1:owshiddenversion" minOccurs="0"/>
                <xsd:element ref="ns1:_UIVersion" minOccurs="0"/>
                <xsd:element ref="ns1:_UIVersionString" minOccurs="0"/>
                <xsd:element ref="ns1:InstanceID" minOccurs="0"/>
                <xsd:element ref="ns1:Order" minOccurs="0"/>
                <xsd:element ref="ns1:GUID" minOccurs="0"/>
                <xsd:element ref="ns1:WorkflowVersion" minOccurs="0"/>
                <xsd:element ref="ns1:WorkflowInstanceID" minOccurs="0"/>
                <xsd:element ref="ns1:ParentVersionString" minOccurs="0"/>
                <xsd:element ref="ns1:ParentLeaf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ModerationComments" ma:index="0" nillable="true" ma:displayName="Approver Comments" ma:hidden="true" ma:internalName="_ModerationComments" ma:readOnly="true">
      <xsd:simpleType>
        <xsd:restriction base="dms:Note"/>
      </xsd:simpleType>
    </xsd:element>
    <xsd:element name="File_x0020_Type" ma:index="4" nillable="true" ma:displayName="File Type" ma:hidden="true" ma:internalName="File_x0020_Type" ma:readOnly="true">
      <xsd:simpleType>
        <xsd:restriction base="dms:Text"/>
      </xsd:simpleType>
    </xsd:element>
    <xsd:element name="HTML_x0020_File_x0020_Type" ma:index="5" nillable="true" ma:displayName="HTML File Type" ma:hidden="true" ma:internalName="HTML_x0020_File_x0020_Type" ma:readOnly="true">
      <xsd:simpleType>
        <xsd:restriction base="dms:Text"/>
      </xsd:simpleType>
    </xsd:element>
    <xsd:element name="_SourceUrl" ma:index="6" nillable="true" ma:displayName="Source URL" ma:hidden="true" ma:internalName="_SourceUrl">
      <xsd:simpleType>
        <xsd:restriction base="dms:Text"/>
      </xsd:simpleType>
    </xsd:element>
    <xsd:element name="_SharedFileIndex" ma:index="7" nillable="true" ma:displayName="Shared File Index" ma:hidden="true" ma:internalName="_SharedFileIndex">
      <xsd:simpleType>
        <xsd:restriction base="dms:Text"/>
      </xsd:simpleType>
    </xsd:element>
    <xsd:element name="ContentTypeId" ma:index="15" nillable="true" ma:displayName="Content Type ID" ma:hidden="true" ma:internalName="ContentTypeId" ma:readOnly="true">
      <xsd:simpleType>
        <xsd:restriction base="dms:Unknown"/>
      </xsd:simpleType>
    </xsd:element>
    <xsd:element name="TemplateUrl" ma:index="16" nillable="true" ma:displayName="Template Link" ma:hidden="true" ma:internalName="TemplateUrl">
      <xsd:simpleType>
        <xsd:restriction base="dms:Text"/>
      </xsd:simpleType>
    </xsd:element>
    <xsd:element name="xd_ProgID" ma:index="17" nillable="true" ma:displayName="HTML File Link" ma:hidden="true" ma:internalName="xd_ProgID">
      <xsd:simpleType>
        <xsd:restriction base="dms:Text"/>
      </xsd:simpleType>
    </xsd:element>
    <xsd:element name="xd_Signature" ma:index="18" nillable="true" ma:displayName="Is Signed" ma:hidden="true" ma:internalName="xd_Signature" ma:readOnly="true">
      <xsd:simpleType>
        <xsd:restriction base="dms:Boolean"/>
      </xsd:simpleType>
    </xsd:element>
    <xsd:element name="ID" ma:index="19" nillable="true" ma:displayName="ID" ma:internalName="ID" ma:readOnly="true">
      <xsd:simpleType>
        <xsd:restriction base="dms:Unknown"/>
      </xsd:simpleType>
    </xsd:element>
    <xsd:element name="Author" ma:index="22" nillable="true" ma:displayName="Created By" ma:list="UserInfo" ma:internalName="Auth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 ma:index="24" nillable="true" ma:displayName="Modified By" ma:list="UserInfo" ma:internalName="Edit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HasCopyDestinations" ma:index="25" nillable="true" ma:displayName="Has Copy Destinations" ma:hidden="true" ma:internalName="_HasCopyDestinations" ma:readOnly="true">
      <xsd:simpleType>
        <xsd:restriction base="dms:Boolean"/>
      </xsd:simpleType>
    </xsd:element>
    <xsd:element name="_CopySource" ma:index="26" nillable="true" ma:displayName="Copy Source" ma:internalName="_CopySource" ma:readOnly="true">
      <xsd:simpleType>
        <xsd:restriction base="dms:Text"/>
      </xsd:simpleType>
    </xsd:element>
    <xsd:element name="_ModerationStatus" ma:index="27" nillable="true" ma:displayName="Approval Status" ma:default="0" ma:hidden="true" ma:internalName="_ModerationStatus" ma:readOnly="true">
      <xsd:simpleType>
        <xsd:restriction base="dms:Unknown"/>
      </xsd:simpleType>
    </xsd:element>
    <xsd:element name="FileRef" ma:index="28" nillable="true" ma:displayName="URL Path" ma:hidden="true" ma:list="Docs" ma:internalName="FileRef" ma:readOnly="true" ma:showField="FullUrl">
      <xsd:simpleType>
        <xsd:restriction base="dms:Lookup"/>
      </xsd:simpleType>
    </xsd:element>
    <xsd:element name="FileDirRef" ma:index="29" nillable="true" ma:displayName="Path" ma:hidden="true" ma:list="Docs" ma:internalName="FileDirRef" ma:readOnly="true" ma:showField="DirName">
      <xsd:simpleType>
        <xsd:restriction base="dms:Lookup"/>
      </xsd:simpleType>
    </xsd:element>
    <xsd:element name="Last_x0020_Modified" ma:index="30" nillable="true" ma:displayName="Modified" ma:format="TRUE" ma:hidden="true" ma:list="Docs" ma:internalName="Last_x0020_Modified" ma:readOnly="true" ma:showField="TimeLastModified">
      <xsd:simpleType>
        <xsd:restriction base="dms:Lookup"/>
      </xsd:simpleType>
    </xsd:element>
    <xsd:element name="Created_x0020_Date" ma:index="31" nillable="true" ma:displayName="Created" ma:format="TRUE" ma:hidden="true" ma:list="Docs" ma:internalName="Created_x0020_Date" ma:readOnly="true" ma:showField="TimeCreated">
      <xsd:simpleType>
        <xsd:restriction base="dms:Lookup"/>
      </xsd:simpleType>
    </xsd:element>
    <xsd:element name="File_x0020_Size" ma:index="32" nillable="true" ma:displayName="File Size" ma:format="TRUE" ma:hidden="true" ma:list="Docs" ma:internalName="File_x0020_Size" ma:readOnly="true" ma:showField="SizeInKB">
      <xsd:simpleType>
        <xsd:restriction base="dms:Lookup"/>
      </xsd:simpleType>
    </xsd:element>
    <xsd:element name="FSObjType" ma:index="33" nillable="true" ma:displayName="Item Type" ma:hidden="true" ma:list="Docs" ma:internalName="FSObjType" ma:readOnly="true" ma:showField="FSType">
      <xsd:simpleType>
        <xsd:restriction base="dms:Lookup"/>
      </xsd:simpleType>
    </xsd:element>
    <xsd:element name="CheckedOutUserId" ma:index="35" nillable="true" ma:displayName="ID of the User who has the item Checked Out" ma:hidden="true" ma:list="Docs" ma:internalName="CheckedOutUserId" ma:readOnly="true" ma:showField="CheckoutUserId">
      <xsd:simpleType>
        <xsd:restriction base="dms:Lookup"/>
      </xsd:simpleType>
    </xsd:element>
    <xsd:element name="IsCheckedoutToLocal" ma:index="36" nillable="true" ma:displayName="Is Checked out to local" ma:hidden="true" ma:list="Docs" ma:internalName="IsCheckedoutToLocal" ma:readOnly="true" ma:showField="IsCheckoutToLocal">
      <xsd:simpleType>
        <xsd:restriction base="dms:Lookup"/>
      </xsd:simpleType>
    </xsd:element>
    <xsd:element name="CheckoutUser" ma:index="37" nillable="true" ma:displayName="Checked Out To" ma:list="UserInfo" ma:internalName="CheckoutUse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UniqueId" ma:index="38" nillable="true" ma:displayName="Unique Id" ma:hidden="true" ma:list="Docs" ma:internalName="UniqueId" ma:readOnly="true" ma:showField="UniqueId">
      <xsd:simpleType>
        <xsd:restriction base="dms:Lookup"/>
      </xsd:simpleType>
    </xsd:element>
    <xsd:element name="ProgId" ma:index="39" nillable="true" ma:displayName="ProgId" ma:hidden="true" ma:list="Docs" ma:internalName="ProgId" ma:readOnly="true" ma:showField="ProgId">
      <xsd:simpleType>
        <xsd:restriction base="dms:Lookup"/>
      </xsd:simpleType>
    </xsd:element>
    <xsd:element name="ScopeId" ma:index="40" nillable="true" ma:displayName="ScopeId" ma:hidden="true" ma:list="Docs" ma:internalName="ScopeId" ma:readOnly="true" ma:showField="ScopeId">
      <xsd:simpleType>
        <xsd:restriction base="dms:Lookup"/>
      </xsd:simpleType>
    </xsd:element>
    <xsd:element name="VirusStatus" ma:index="41" nillable="true" ma:displayName="Virus Status" ma:format="TRUE" ma:hidden="true" ma:list="Docs" ma:internalName="VirusStatus" ma:readOnly="true" ma:showField="Size">
      <xsd:simpleType>
        <xsd:restriction base="dms:Lookup"/>
      </xsd:simpleType>
    </xsd:element>
    <xsd:element name="CheckedOutTitle" ma:index="42" nillable="true" ma:displayName="Checked Out To" ma:format="TRUE" ma:hidden="true" ma:list="Docs" ma:internalName="CheckedOutTitle" ma:readOnly="true" ma:showField="CheckedOutTitle">
      <xsd:simpleType>
        <xsd:restriction base="dms:Lookup"/>
      </xsd:simpleType>
    </xsd:element>
    <xsd:element name="_CheckinComment" ma:index="43" nillable="true" ma:displayName="Check In Comment" ma:format="TRUE" ma:list="Docs" ma:internalName="_CheckinComment" ma:readOnly="true" ma:showField="CheckinComment">
      <xsd:simpleType>
        <xsd:restriction base="dms:Lookup"/>
      </xsd:simpleType>
    </xsd:element>
    <xsd:element name="MetaInfo" ma:index="54" nillable="true" ma:displayName="Property Bag" ma:hidden="true" ma:list="Docs" ma:internalName="MetaInfo" ma:showField="MetaInfo">
      <xsd:simpleType>
        <xsd:restriction base="dms:Lookup"/>
      </xsd:simpleType>
    </xsd:element>
    <xsd:element name="_Level" ma:index="55" nillable="true" ma:displayName="Level" ma:hidden="true" ma:internalName="_Level" ma:readOnly="true">
      <xsd:simpleType>
        <xsd:restriction base="dms:Unknown"/>
      </xsd:simpleType>
    </xsd:element>
    <xsd:element name="_IsCurrentVersion" ma:index="56" nillable="true" ma:displayName="Is Current Version" ma:hidden="true" ma:internalName="_IsCurrentVersion" ma:readOnly="true">
      <xsd:simpleType>
        <xsd:restriction base="dms:Boolean"/>
      </xsd:simpleType>
    </xsd:element>
    <xsd:element name="owshiddenversion" ma:index="60" nillable="true" ma:displayName="owshiddenversion" ma:hidden="true" ma:internalName="owshiddenversion" ma:readOnly="true">
      <xsd:simpleType>
        <xsd:restriction base="dms:Unknown"/>
      </xsd:simpleType>
    </xsd:element>
    <xsd:element name="_UIVersion" ma:index="61" nillable="true" ma:displayName="UI Version" ma:hidden="true" ma:internalName="_UIVersion" ma:readOnly="true">
      <xsd:simpleType>
        <xsd:restriction base="dms:Unknown"/>
      </xsd:simpleType>
    </xsd:element>
    <xsd:element name="_UIVersionString" ma:index="62" nillable="true" ma:displayName="Version" ma:internalName="_UIVersionString" ma:readOnly="true">
      <xsd:simpleType>
        <xsd:restriction base="dms:Text"/>
      </xsd:simpleType>
    </xsd:element>
    <xsd:element name="InstanceID" ma:index="63" nillable="true" ma:displayName="Instance ID" ma:hidden="true" ma:internalName="InstanceID" ma:readOnly="true">
      <xsd:simpleType>
        <xsd:restriction base="dms:Unknown"/>
      </xsd:simpleType>
    </xsd:element>
    <xsd:element name="Order" ma:index="64" nillable="true" ma:displayName="Order" ma:hidden="true" ma:internalName="Order">
      <xsd:simpleType>
        <xsd:restriction base="dms:Number"/>
      </xsd:simpleType>
    </xsd:element>
    <xsd:element name="GUID" ma:index="65" nillable="true" ma:displayName="GUID" ma:hidden="true" ma:internalName="GUID" ma:readOnly="true">
      <xsd:simpleType>
        <xsd:restriction base="dms:Unknown"/>
      </xsd:simpleType>
    </xsd:element>
    <xsd:element name="WorkflowVersion" ma:index="66" nillable="true" ma:displayName="Workflow Version" ma:hidden="true" ma:internalName="WorkflowVersion" ma:readOnly="true">
      <xsd:simpleType>
        <xsd:restriction base="dms:Unknown"/>
      </xsd:simpleType>
    </xsd:element>
    <xsd:element name="WorkflowInstanceID" ma:index="67" nillable="true" ma:displayName="Workflow Instance ID" ma:hidden="true" ma:internalName="WorkflowInstanceID" ma:readOnly="true">
      <xsd:simpleType>
        <xsd:restriction base="dms:Unknown"/>
      </xsd:simpleType>
    </xsd:element>
    <xsd:element name="ParentVersionString" ma:index="68" nillable="true" ma:displayName="Source Version (Converted Document)" ma:hidden="true" ma:list="Docs" ma:internalName="ParentVersionString" ma:readOnly="true" ma:showField="ParentVersionString">
      <xsd:simpleType>
        <xsd:restriction base="dms:Lookup"/>
      </xsd:simpleType>
    </xsd:element>
    <xsd:element name="ParentLeafName" ma:index="69" nillable="true" ma:displayName="Source Name (Converted Document)" ma:hidden="true" ma:list="Docs" ma:internalName="ParentLeafName" ma:readOnly="true" ma:showField="ParentLeafNam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D774D8B9-E241-4FFD-B678-FB03DF0FD5AD" elementFormDefault="qualified">
    <xsd:import namespace="http://schemas.microsoft.com/office/2006/documentManagement/types"/>
    <xsd:import namespace="http://schemas.microsoft.com/office/infopath/2007/PartnerControls"/>
    <xsd:element name="Theme" ma:index="9" nillable="true" ma:displayName="Theme" ma:format="Dropdown" ma:internalName="Theme">
      <xsd:simpleType>
        <xsd:restriction base="dms:Choice">
          <xsd:enumeration value="Advent"/>
          <xsd:enumeration value="CST"/>
          <xsd:enumeration value="Environmental Justice"/>
          <xsd:enumeration value="Intro to Catholicism"/>
          <xsd:enumeration value="Justice Spirituality"/>
          <xsd:enumeration value="Lent"/>
          <xsd:enumeration value="Livesimply"/>
        </xsd:restriction>
      </xsd:simpleType>
    </xsd:element>
    <xsd:element name="Tool_x0020_Type" ma:index="10" nillable="true" ma:displayName="Tool Type Category" ma:format="Dropdown" ma:internalName="Tool_x0020_Type">
      <xsd:simpleType>
        <xsd:restriction base="dms:Choice">
          <xsd:enumeration value="Evaluations"/>
          <xsd:enumeration value="Group Exercises"/>
          <xsd:enumeration value="Liturgies"/>
          <xsd:enumeration value="Powerpoint presentations"/>
          <xsd:enumeration value="Prayers"/>
          <xsd:enumeration value="Quotes"/>
          <xsd:enumeration value="Reflections"/>
          <xsd:enumeration value="Talks"/>
        </xsd:restriction>
      </xsd:simpleType>
    </xsd:element>
    <xsd:element name="Financial_x0020_Year" ma:index="11" nillable="true" ma:displayName="Year" ma:default="2014" ma:format="Dropdown" ma:internalName="Financial_x0020_Year">
      <xsd:simpleType>
        <xsd:restriction base="dms:Choice">
          <xsd:enumeration value="2007"/>
          <xsd:enumeration value="2008"/>
          <xsd:enumeration value="2009"/>
          <xsd:enumeration value="2010"/>
          <xsd:enumeration value="2011"/>
          <xsd:enumeration value="2012"/>
          <xsd:enumeration value="2013"/>
          <xsd:enumeration value="2014"/>
          <xsd:enumeration value="2015"/>
          <xsd:enumeration value="2016"/>
        </xsd:restriction>
      </xsd:simpleType>
    </xsd:element>
    <xsd:element name="Month" ma:index="12" nillable="true" ma:displayName="Month" ma:format="Dropdown" ma:internalName="Month">
      <xsd:simpleType>
        <xsd:restriction base="dms:Choice">
          <xsd:enumeration value="January"/>
          <xsd:enumeration value="February"/>
          <xsd:enumeration value="March"/>
          <xsd:enumeration value="April"/>
          <xsd:enumeration value="May"/>
          <xsd:enumeration value="June"/>
          <xsd:enumeration value="July"/>
          <xsd:enumeration value="August"/>
          <xsd:enumeration value="September"/>
          <xsd:enumeration value="October"/>
          <xsd:enumeration value="November"/>
          <xsd:enumeration value="December"/>
        </xsd:restriction>
      </xsd:simpleType>
    </xsd:element>
    <xsd:element name="Status" ma:index="13" nillable="true" ma:displayName="Status" ma:default="Draft" ma:format="Dropdown" ma:internalName="Status">
      <xsd:simpleType>
        <xsd:restriction base="dms:Choice">
          <xsd:enumeration value="Final"/>
          <xsd:enumeration value="Draft"/>
          <xsd:enumeration value="Archive"/>
        </xsd:restriction>
      </xsd:simpleType>
    </xsd:element>
    <xsd:element name="Archive" ma:index="14" nillable="true" ma:displayName="Archive" ma:default="0" ma:description="Tick this box to archive a file and remove it from other library views" ma:internalName="Archiv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8"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17DDCE-AE5A-4965-8E72-1B35FBC3A851}">
  <ds:schemaRefs>
    <ds:schemaRef ds:uri="http://purl.org/dc/terms/"/>
    <ds:schemaRef ds:uri="http://schemas.microsoft.com/office/2006/documentManagement/types"/>
    <ds:schemaRef ds:uri="http://schemas.microsoft.com/office/2006/metadata/properties"/>
    <ds:schemaRef ds:uri="http://www.w3.org/XML/1998/namespace"/>
    <ds:schemaRef ds:uri="http://purl.org/dc/dcmitype/"/>
    <ds:schemaRef ds:uri="http://schemas.microsoft.com/office/infopath/2007/PartnerControls"/>
    <ds:schemaRef ds:uri="http://purl.org/dc/elements/1.1/"/>
    <ds:schemaRef ds:uri="http://schemas.microsoft.com/sharepoint/v3"/>
    <ds:schemaRef ds:uri="http://schemas.openxmlformats.org/package/2006/metadata/core-properties"/>
    <ds:schemaRef ds:uri="D774D8B9-E241-4FFD-B678-FB03DF0FD5AD"/>
  </ds:schemaRefs>
</ds:datastoreItem>
</file>

<file path=customXml/itemProps2.xml><?xml version="1.0" encoding="utf-8"?>
<ds:datastoreItem xmlns:ds="http://schemas.openxmlformats.org/officeDocument/2006/customXml" ds:itemID="{1970E2D3-3155-4CF8-882E-45FF24F31463}">
  <ds:schemaRefs>
    <ds:schemaRef ds:uri="http://schemas.microsoft.com/sharepoint/v3/contenttype/forms"/>
  </ds:schemaRefs>
</ds:datastoreItem>
</file>

<file path=customXml/itemProps3.xml><?xml version="1.0" encoding="utf-8"?>
<ds:datastoreItem xmlns:ds="http://schemas.openxmlformats.org/officeDocument/2006/customXml" ds:itemID="{145F55D9-37BB-404A-84B1-59E5CAE96A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774D8B9-E241-4FFD-B678-FB03DF0FD5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4678</TotalTime>
  <Words>1893</Words>
  <Application>Microsoft Office PowerPoint</Application>
  <PresentationFormat>On-screen Show (4:3)</PresentationFormat>
  <Paragraphs>169</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Times</vt:lpstr>
      <vt:lpstr>Times New Roman</vt:lpstr>
      <vt:lpstr>Trebuchet MS</vt:lpstr>
      <vt:lpstr>Verdana</vt:lpstr>
      <vt:lpstr>cafod</vt:lpstr>
      <vt:lpstr>Laudato Si’ and Care for Creation: Where Next :  SEEING</vt:lpstr>
      <vt:lpstr>PowerPoint Presentation</vt:lpstr>
      <vt:lpstr>The cry of the earth and the cry of the poor</vt:lpstr>
      <vt:lpstr>The human roots of the crisis</vt:lpstr>
      <vt:lpstr>All created things are part of a network</vt:lpstr>
      <vt:lpstr>A common plan</vt:lpstr>
      <vt:lpstr>PowerPoint Presentation</vt:lpstr>
      <vt:lpstr>“to proclaim the mercy of God, the beating heart of the Gospel” (AL #309)</vt:lpstr>
      <vt:lpstr>Integral Spirituality</vt:lpstr>
      <vt:lpstr>PowerPoint Presentation</vt:lpstr>
      <vt:lpstr>Redefining Progress with Laudato Si’: Takura Gwatinyanya and Caritas Harare</vt:lpstr>
      <vt:lpstr>PowerPoint Presentation</vt:lpstr>
      <vt:lpstr>PowerPoint Presentation</vt:lpstr>
      <vt:lpstr>PowerPoint Presentation</vt:lpstr>
      <vt:lpstr>PowerPoint Presentation</vt:lpstr>
      <vt:lpstr>PowerPoint Presentation</vt:lpstr>
      <vt:lpstr>Photo Credits</vt:lpstr>
    </vt:vector>
  </TitlesOfParts>
  <Company>CAFOD</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talk</dc:title>
  <dc:creator>Susy Brouard</dc:creator>
  <cp:lastModifiedBy>Maria Elena Arana</cp:lastModifiedBy>
  <cp:revision>179</cp:revision>
  <cp:lastPrinted>2016-09-23T16:18:21Z</cp:lastPrinted>
  <dcterms:created xsi:type="dcterms:W3CDTF">2015-09-04T12:49:24Z</dcterms:created>
  <dcterms:modified xsi:type="dcterms:W3CDTF">2016-10-13T14:03:53Z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0x010100B9D874D741E2FD4FB678FB03DF0FD5AD</vt:lpwstr>
  </property>
</Properties>
</file>