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7" r:id="rId18"/>
    <p:sldId id="272" r:id="rId19"/>
    <p:sldId id="278" r:id="rId20"/>
    <p:sldId id="279" r:id="rId21"/>
    <p:sldId id="273" r:id="rId22"/>
    <p:sldId id="274" r:id="rId23"/>
    <p:sldId id="275"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4185-1060-4EBA-ACDD-3B02220634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12EDF6-100C-4F21-9E4D-0F9E7270B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F4F335-7830-49E9-9279-89BEB3D3B9D5}"/>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0DB828BE-23B7-443E-BEB7-2C0E269E1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B93CA-68EC-4979-8801-028BC463B70F}"/>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77185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69290-BD5D-405B-AEE4-543335B42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47EEC0-69FD-421B-8769-1A8F360FA6C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923A9E-F047-41B5-BB16-53F4308B58AE}"/>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281D4B7F-6479-4DB8-9466-C082536D5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05BAFF-45E5-4301-80C9-FC01A88573D0}"/>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086228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A0CA-286D-4D90-80C0-39C7EBE2FD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C53B1-1BF9-4F40-91A5-B58A082931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1109CE-32A8-40EA-8E7E-FB6C4AE93507}"/>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5CE87080-BADC-41E4-8673-7166E46DCC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F88614-0947-446B-AD92-620DB020556F}"/>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2530812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A532C-7186-49D0-BDC6-41E820712F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377655-0F8E-4FF1-B70E-8F089B8CEA6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EDA22D-89C3-4506-86EE-7CB6CB27F2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7BC750-B119-4600-9CC2-EB050D51B870}"/>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a:extLst>
              <a:ext uri="{FF2B5EF4-FFF2-40B4-BE49-F238E27FC236}">
                <a16:creationId xmlns:a16="http://schemas.microsoft.com/office/drawing/2014/main" id="{198DB003-121B-4081-9B18-437F08432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1485A-2B5D-45C4-BA2B-D40A3DE8A876}"/>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50987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92E2-808F-4C76-A039-CB0306D123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BE6E06-B4A3-4948-874F-66ADBE277D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B5EFA16-E4A9-4D2D-8DB0-DFC0CA6979C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7952FF-B1AD-48DF-BBB5-5A77908E60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B66663E-3B9E-4CEA-B929-18F2860E45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977663-D6FA-4A75-9D1E-B99469CDA0C5}"/>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8" name="Footer Placeholder 7">
            <a:extLst>
              <a:ext uri="{FF2B5EF4-FFF2-40B4-BE49-F238E27FC236}">
                <a16:creationId xmlns:a16="http://schemas.microsoft.com/office/drawing/2014/main" id="{49BD0E2C-6C8E-4F3C-A181-5C010F30E2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AA5D22-1BD5-4A8D-AEB7-9DF2F55B6832}"/>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1341396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9B8F3-8BF5-4DB2-8303-CEB822ADF5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D8B114-C361-4B4E-85C5-D162B538DFBE}"/>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4" name="Footer Placeholder 3">
            <a:extLst>
              <a:ext uri="{FF2B5EF4-FFF2-40B4-BE49-F238E27FC236}">
                <a16:creationId xmlns:a16="http://schemas.microsoft.com/office/drawing/2014/main" id="{A297789D-695B-43CE-A13B-CA7C5E73DE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2338B3-64AF-40CE-982F-1286EAB4C630}"/>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1568693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8757E2-49E1-4480-82EB-72BC40C09017}"/>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3" name="Footer Placeholder 2">
            <a:extLst>
              <a:ext uri="{FF2B5EF4-FFF2-40B4-BE49-F238E27FC236}">
                <a16:creationId xmlns:a16="http://schemas.microsoft.com/office/drawing/2014/main" id="{B110846E-470F-4A40-B363-971EA1F132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54B192-0E6E-46AA-9AB6-D69A46419771}"/>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4275394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C96A-43F5-4EFF-9710-31D2094484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32F146-B85B-4025-99AE-EB76DBEDDE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883DBB-958B-48B5-80D9-C369D4EA69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FA482C-407F-41FE-8D33-BCEAB23D91A2}"/>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a:extLst>
              <a:ext uri="{FF2B5EF4-FFF2-40B4-BE49-F238E27FC236}">
                <a16:creationId xmlns:a16="http://schemas.microsoft.com/office/drawing/2014/main" id="{D1560BE1-A159-4FD9-865A-BDFDDB10C1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E331F-00C1-4E77-98A8-B3CCD8C821FC}"/>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1101065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376A-16D8-4DF0-8852-BCFA342184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E57E05-CF18-4461-9600-0126594300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34F995-DEE4-4C51-8722-BA7B23A02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D11962-65C7-4C41-8F7A-6EB098CEDAEC}"/>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a:extLst>
              <a:ext uri="{FF2B5EF4-FFF2-40B4-BE49-F238E27FC236}">
                <a16:creationId xmlns:a16="http://schemas.microsoft.com/office/drawing/2014/main" id="{E757F7AE-9AD2-4B95-A7FC-8B1615800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0F9A9C-0610-4F4B-BD8F-A9F4291F81CC}"/>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409020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E2E03-EBD3-4C94-8C0C-C5D7C1A1B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B6096B-EB39-480A-A91E-5E35A42B6C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6B689-6B4C-4D23-A4EC-A64EBD98501F}"/>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487FB828-64EB-470D-B98D-1364DEABD6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E75B82-CD30-4DB9-ABAB-8A9B0022F6E7}"/>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09970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49C33E-DF82-4227-971B-4E2EE54E04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704B10-B008-42FC-BDD4-A387904516A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F49A6B-D65E-4F57-8180-586729C356C2}"/>
              </a:ext>
            </a:extLst>
          </p:cNvPr>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C9562AAC-B36A-4797-8B8A-6D7F6AE0E1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0968A-7E2D-490F-B888-AEE0AFB15618}"/>
              </a:ext>
            </a:extLst>
          </p:cNvPr>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1734063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71115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2232529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685212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90037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3DB2D7-CF8E-4DE8-A296-A98E0EE7DD9A}" type="datetimeFigureOut">
              <a:rPr lang="en-US" smtClean="0"/>
              <a:t>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2853160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3DB2D7-CF8E-4DE8-A296-A98E0EE7DD9A}" type="datetimeFigureOut">
              <a:rPr lang="en-US" smtClean="0"/>
              <a:t>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137833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DB2D7-CF8E-4DE8-A296-A98E0EE7DD9A}" type="datetimeFigureOut">
              <a:rPr lang="en-US" smtClean="0"/>
              <a:t>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4168125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021725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63DB2D7-CF8E-4DE8-A296-A98E0EE7DD9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681263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764035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116742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1967825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54790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2184147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21294586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3DB2D7-CF8E-4DE8-A296-A98E0EE7DD9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22E777-AC1D-496B-BFA3-D02ABABB2F06}" type="slidenum">
              <a:rPr lang="en-US" smtClean="0"/>
              <a:t>‹#›</a:t>
            </a:fld>
            <a:endParaRPr lang="en-US"/>
          </a:p>
        </p:txBody>
      </p:sp>
    </p:spTree>
    <p:extLst>
      <p:ext uri="{BB962C8B-B14F-4D97-AF65-F5344CB8AC3E}">
        <p14:creationId xmlns:p14="http://schemas.microsoft.com/office/powerpoint/2010/main" val="3617212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6AEEF0-4616-4EC0-A3D0-B68162BF6D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C707A7-ECD4-419B-9EA2-EDA87D715D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35FE58-8EAF-4B59-AA60-83FDFCA95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DB2D7-CF8E-4DE8-A296-A98E0EE7DD9A}" type="datetimeFigureOut">
              <a:rPr lang="en-US" smtClean="0"/>
              <a:t>11/1/2017</a:t>
            </a:fld>
            <a:endParaRPr lang="en-US"/>
          </a:p>
        </p:txBody>
      </p:sp>
      <p:sp>
        <p:nvSpPr>
          <p:cNvPr id="5" name="Footer Placeholder 4">
            <a:extLst>
              <a:ext uri="{FF2B5EF4-FFF2-40B4-BE49-F238E27FC236}">
                <a16:creationId xmlns:a16="http://schemas.microsoft.com/office/drawing/2014/main" id="{1AF5A2D4-8872-48EC-B537-A2427B066A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037D57-A431-4A9A-966C-B755A0FE7F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2E777-AC1D-496B-BFA3-D02ABABB2F06}" type="slidenum">
              <a:rPr lang="en-US" smtClean="0"/>
              <a:t>‹#›</a:t>
            </a:fld>
            <a:endParaRPr lang="en-US"/>
          </a:p>
        </p:txBody>
      </p:sp>
    </p:spTree>
    <p:extLst>
      <p:ext uri="{BB962C8B-B14F-4D97-AF65-F5344CB8AC3E}">
        <p14:creationId xmlns:p14="http://schemas.microsoft.com/office/powerpoint/2010/main" val="3109318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3DB2D7-CF8E-4DE8-A296-A98E0EE7DD9A}" type="datetimeFigureOut">
              <a:rPr lang="en-US" smtClean="0"/>
              <a:t>11/1/2017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D22E777-AC1D-496B-BFA3-D02ABABB2F06}" type="slidenum">
              <a:rPr lang="en-US" smtClean="0"/>
              <a:t>‹#›</a:t>
            </a:fld>
            <a:endParaRPr lang="en-US"/>
          </a:p>
        </p:txBody>
      </p:sp>
    </p:spTree>
    <p:extLst>
      <p:ext uri="{BB962C8B-B14F-4D97-AF65-F5344CB8AC3E}">
        <p14:creationId xmlns:p14="http://schemas.microsoft.com/office/powerpoint/2010/main" val="9933867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071A-F8D3-48D0-A835-738A9B39D393}"/>
              </a:ext>
            </a:extLst>
          </p:cNvPr>
          <p:cNvSpPr>
            <a:spLocks noGrp="1"/>
          </p:cNvSpPr>
          <p:nvPr>
            <p:ph type="ctrTitle"/>
          </p:nvPr>
        </p:nvSpPr>
        <p:spPr/>
        <p:txBody>
          <a:bodyPr/>
          <a:lstStyle/>
          <a:p>
            <a:r>
              <a:rPr lang="en-GB" dirty="0"/>
              <a:t>HUMAN RIGHTS:</a:t>
            </a:r>
            <a:br>
              <a:rPr lang="en-GB" dirty="0"/>
            </a:br>
            <a:r>
              <a:rPr lang="en-GB" dirty="0"/>
              <a:t>CATHOLIC CONCERNS</a:t>
            </a:r>
            <a:endParaRPr lang="en-US" dirty="0"/>
          </a:p>
        </p:txBody>
      </p:sp>
      <p:sp>
        <p:nvSpPr>
          <p:cNvPr id="3" name="Subtitle 2">
            <a:extLst>
              <a:ext uri="{FF2B5EF4-FFF2-40B4-BE49-F238E27FC236}">
                <a16:creationId xmlns:a16="http://schemas.microsoft.com/office/drawing/2014/main" id="{B17CD0BF-4E42-4D01-AC18-7E9754F9E5FF}"/>
              </a:ext>
            </a:extLst>
          </p:cNvPr>
          <p:cNvSpPr>
            <a:spLocks noGrp="1"/>
          </p:cNvSpPr>
          <p:nvPr>
            <p:ph type="subTitle" idx="1"/>
          </p:nvPr>
        </p:nvSpPr>
        <p:spPr/>
        <p:txBody>
          <a:bodyPr>
            <a:normAutofit lnSpcReduction="10000"/>
          </a:bodyPr>
          <a:lstStyle/>
          <a:p>
            <a:endParaRPr lang="en-GB" dirty="0"/>
          </a:p>
          <a:p>
            <a:r>
              <a:rPr lang="en-GB" sz="4400" dirty="0"/>
              <a:t>D</a:t>
            </a:r>
            <a:r>
              <a:rPr lang="en-US" sz="4400" dirty="0"/>
              <a:t>r Patrick Riordan SJ</a:t>
            </a:r>
          </a:p>
        </p:txBody>
      </p:sp>
    </p:spTree>
    <p:extLst>
      <p:ext uri="{BB962C8B-B14F-4D97-AF65-F5344CB8AC3E}">
        <p14:creationId xmlns:p14="http://schemas.microsoft.com/office/powerpoint/2010/main" val="68997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9672-5205-4CD1-8C87-213DD0735C5C}"/>
              </a:ext>
            </a:extLst>
          </p:cNvPr>
          <p:cNvSpPr>
            <a:spLocks noGrp="1"/>
          </p:cNvSpPr>
          <p:nvPr>
            <p:ph type="title"/>
          </p:nvPr>
        </p:nvSpPr>
        <p:spPr/>
        <p:txBody>
          <a:bodyPr/>
          <a:lstStyle/>
          <a:p>
            <a:r>
              <a:rPr lang="en-GB" b="1" dirty="0"/>
              <a:t>4 AREAS OF DEBATE</a:t>
            </a:r>
            <a:endParaRPr lang="en-US" b="1" dirty="0"/>
          </a:p>
        </p:txBody>
      </p:sp>
      <p:sp>
        <p:nvSpPr>
          <p:cNvPr id="3" name="Content Placeholder 2">
            <a:extLst>
              <a:ext uri="{FF2B5EF4-FFF2-40B4-BE49-F238E27FC236}">
                <a16:creationId xmlns:a16="http://schemas.microsoft.com/office/drawing/2014/main" id="{76A723CE-E8E9-4517-BCAA-9BE54A6126FB}"/>
              </a:ext>
            </a:extLst>
          </p:cNvPr>
          <p:cNvSpPr>
            <a:spLocks noGrp="1"/>
          </p:cNvSpPr>
          <p:nvPr>
            <p:ph idx="1"/>
          </p:nvPr>
        </p:nvSpPr>
        <p:spPr/>
        <p:txBody>
          <a:bodyPr>
            <a:normAutofit/>
          </a:bodyPr>
          <a:lstStyle/>
          <a:p>
            <a:r>
              <a:rPr lang="en-GB" sz="3600" dirty="0"/>
              <a:t>Law</a:t>
            </a:r>
          </a:p>
          <a:p>
            <a:r>
              <a:rPr lang="en-GB" sz="3600" dirty="0"/>
              <a:t>Philosophy (Ethics, Theology)</a:t>
            </a:r>
          </a:p>
          <a:p>
            <a:r>
              <a:rPr lang="en-GB" sz="3600" dirty="0"/>
              <a:t>Advocacy</a:t>
            </a:r>
          </a:p>
          <a:p>
            <a:r>
              <a:rPr lang="en-GB" sz="3600" dirty="0"/>
              <a:t>Politics</a:t>
            </a:r>
            <a:endParaRPr lang="en-US" sz="3600" dirty="0"/>
          </a:p>
        </p:txBody>
      </p:sp>
    </p:spTree>
    <p:extLst>
      <p:ext uri="{BB962C8B-B14F-4D97-AF65-F5344CB8AC3E}">
        <p14:creationId xmlns:p14="http://schemas.microsoft.com/office/powerpoint/2010/main" val="103670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3A4A-3D52-4701-B485-D9FB18F6574E}"/>
              </a:ext>
            </a:extLst>
          </p:cNvPr>
          <p:cNvSpPr>
            <a:spLocks noGrp="1"/>
          </p:cNvSpPr>
          <p:nvPr>
            <p:ph type="title"/>
          </p:nvPr>
        </p:nvSpPr>
        <p:spPr/>
        <p:txBody>
          <a:bodyPr/>
          <a:lstStyle/>
          <a:p>
            <a:r>
              <a:rPr lang="en-GB" b="1" dirty="0"/>
              <a:t>LAW</a:t>
            </a:r>
            <a:endParaRPr lang="en-US" b="1" dirty="0"/>
          </a:p>
        </p:txBody>
      </p:sp>
      <p:sp>
        <p:nvSpPr>
          <p:cNvPr id="3" name="Content Placeholder 2">
            <a:extLst>
              <a:ext uri="{FF2B5EF4-FFF2-40B4-BE49-F238E27FC236}">
                <a16:creationId xmlns:a16="http://schemas.microsoft.com/office/drawing/2014/main" id="{02AF721E-6096-4C44-A8B5-B4ACA1ADE35F}"/>
              </a:ext>
            </a:extLst>
          </p:cNvPr>
          <p:cNvSpPr>
            <a:spLocks noGrp="1"/>
          </p:cNvSpPr>
          <p:nvPr>
            <p:ph idx="1"/>
          </p:nvPr>
        </p:nvSpPr>
        <p:spPr>
          <a:xfrm>
            <a:off x="677334" y="1345721"/>
            <a:ext cx="8596668" cy="4695641"/>
          </a:xfrm>
        </p:spPr>
        <p:txBody>
          <a:bodyPr>
            <a:normAutofit lnSpcReduction="10000"/>
          </a:bodyPr>
          <a:lstStyle/>
          <a:p>
            <a:r>
              <a:rPr lang="en-GB" sz="3600" dirty="0">
                <a:effectLst/>
              </a:rPr>
              <a:t>International: European Convention for the Protection of Human Rights and Fundamental Freedoms (1950),</a:t>
            </a:r>
            <a:r>
              <a:rPr lang="en-GB" sz="3600" dirty="0"/>
              <a:t> in force since 1953 (UK first to ratify)</a:t>
            </a:r>
            <a:endParaRPr lang="en-US" sz="3600" dirty="0">
              <a:effectLst/>
            </a:endParaRPr>
          </a:p>
          <a:p>
            <a:r>
              <a:rPr lang="en-GB" sz="3600" dirty="0">
                <a:effectLst/>
              </a:rPr>
              <a:t>International Courts</a:t>
            </a:r>
            <a:endParaRPr lang="en-US" sz="3600" dirty="0">
              <a:effectLst/>
            </a:endParaRPr>
          </a:p>
          <a:p>
            <a:r>
              <a:rPr lang="en-GB" sz="3600" dirty="0">
                <a:effectLst/>
              </a:rPr>
              <a:t>National Legislation</a:t>
            </a:r>
            <a:endParaRPr lang="en-US" sz="3600" dirty="0">
              <a:effectLst/>
            </a:endParaRPr>
          </a:p>
          <a:p>
            <a:r>
              <a:rPr lang="en-GB" sz="3600" dirty="0"/>
              <a:t>UK Human Rights Act (1998) in force since 2000</a:t>
            </a:r>
            <a:endParaRPr lang="en-US" sz="3600" dirty="0"/>
          </a:p>
        </p:txBody>
      </p:sp>
    </p:spTree>
    <p:extLst>
      <p:ext uri="{BB962C8B-B14F-4D97-AF65-F5344CB8AC3E}">
        <p14:creationId xmlns:p14="http://schemas.microsoft.com/office/powerpoint/2010/main" val="312937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F76A-B5BC-4242-ABD8-2F9C0FD0BCA8}"/>
              </a:ext>
            </a:extLst>
          </p:cNvPr>
          <p:cNvSpPr>
            <a:spLocks noGrp="1"/>
          </p:cNvSpPr>
          <p:nvPr>
            <p:ph type="title"/>
          </p:nvPr>
        </p:nvSpPr>
        <p:spPr/>
        <p:txBody>
          <a:bodyPr/>
          <a:lstStyle/>
          <a:p>
            <a:r>
              <a:rPr lang="en-GB" b="1" dirty="0"/>
              <a:t>PHILOSOPHY</a:t>
            </a:r>
            <a:endParaRPr lang="en-US" b="1" dirty="0"/>
          </a:p>
        </p:txBody>
      </p:sp>
      <p:sp>
        <p:nvSpPr>
          <p:cNvPr id="3" name="Content Placeholder 2">
            <a:extLst>
              <a:ext uri="{FF2B5EF4-FFF2-40B4-BE49-F238E27FC236}">
                <a16:creationId xmlns:a16="http://schemas.microsoft.com/office/drawing/2014/main" id="{4F6F1F2F-3B91-46A7-A8BB-4E10B7FFDE0F}"/>
              </a:ext>
            </a:extLst>
          </p:cNvPr>
          <p:cNvSpPr>
            <a:spLocks noGrp="1"/>
          </p:cNvSpPr>
          <p:nvPr>
            <p:ph idx="1"/>
          </p:nvPr>
        </p:nvSpPr>
        <p:spPr/>
        <p:txBody>
          <a:bodyPr>
            <a:normAutofit/>
          </a:bodyPr>
          <a:lstStyle/>
          <a:p>
            <a:r>
              <a:rPr lang="en-GB" sz="3600" dirty="0">
                <a:effectLst/>
              </a:rPr>
              <a:t>(Also: ethics, theology)</a:t>
            </a:r>
            <a:endParaRPr lang="en-US" sz="3600" dirty="0">
              <a:effectLst/>
            </a:endParaRPr>
          </a:p>
          <a:p>
            <a:r>
              <a:rPr lang="en-GB" sz="3600" dirty="0">
                <a:effectLst/>
              </a:rPr>
              <a:t>What BASIS for HR? </a:t>
            </a:r>
            <a:endParaRPr lang="en-US" sz="3600" dirty="0">
              <a:effectLst/>
            </a:endParaRPr>
          </a:p>
          <a:p>
            <a:r>
              <a:rPr lang="en-GB" sz="3600" dirty="0">
                <a:effectLst/>
              </a:rPr>
              <a:t>What does DIGNITY mean? </a:t>
            </a:r>
            <a:endParaRPr lang="en-US" sz="3600" dirty="0">
              <a:effectLst/>
            </a:endParaRPr>
          </a:p>
          <a:p>
            <a:r>
              <a:rPr lang="en-GB" sz="3600" dirty="0">
                <a:effectLst/>
              </a:rPr>
              <a:t>How is Dignity linked to HR?</a:t>
            </a:r>
            <a:endParaRPr lang="en-US" sz="3600" dirty="0">
              <a:effectLst/>
            </a:endParaRPr>
          </a:p>
          <a:p>
            <a:r>
              <a:rPr lang="en-GB" sz="3600" dirty="0"/>
              <a:t>Disputes: e.g. Griffin; </a:t>
            </a:r>
            <a:r>
              <a:rPr lang="en-GB" sz="3600" dirty="0" err="1"/>
              <a:t>Moyn</a:t>
            </a:r>
            <a:endParaRPr lang="en-GB" sz="3600" dirty="0"/>
          </a:p>
          <a:p>
            <a:endParaRPr lang="en-GB" sz="3600" dirty="0"/>
          </a:p>
          <a:p>
            <a:endParaRPr lang="en-US" sz="3600" dirty="0"/>
          </a:p>
        </p:txBody>
      </p:sp>
    </p:spTree>
    <p:extLst>
      <p:ext uri="{BB962C8B-B14F-4D97-AF65-F5344CB8AC3E}">
        <p14:creationId xmlns:p14="http://schemas.microsoft.com/office/powerpoint/2010/main" val="2723123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56A7-BCB5-4EBA-998E-B8CBC3DFE158}"/>
              </a:ext>
            </a:extLst>
          </p:cNvPr>
          <p:cNvSpPr>
            <a:spLocks noGrp="1"/>
          </p:cNvSpPr>
          <p:nvPr>
            <p:ph type="title"/>
          </p:nvPr>
        </p:nvSpPr>
        <p:spPr/>
        <p:txBody>
          <a:bodyPr/>
          <a:lstStyle/>
          <a:p>
            <a:r>
              <a:rPr lang="en-GB" b="1" dirty="0"/>
              <a:t>ADVOCACY</a:t>
            </a:r>
            <a:endParaRPr lang="en-US" b="1" dirty="0"/>
          </a:p>
        </p:txBody>
      </p:sp>
      <p:sp>
        <p:nvSpPr>
          <p:cNvPr id="3" name="Content Placeholder 2">
            <a:extLst>
              <a:ext uri="{FF2B5EF4-FFF2-40B4-BE49-F238E27FC236}">
                <a16:creationId xmlns:a16="http://schemas.microsoft.com/office/drawing/2014/main" id="{32502F54-6DA7-44C2-84D6-18DE37F61CD7}"/>
              </a:ext>
            </a:extLst>
          </p:cNvPr>
          <p:cNvSpPr>
            <a:spLocks noGrp="1"/>
          </p:cNvSpPr>
          <p:nvPr>
            <p:ph idx="1"/>
          </p:nvPr>
        </p:nvSpPr>
        <p:spPr/>
        <p:txBody>
          <a:bodyPr>
            <a:normAutofit fontScale="92500" lnSpcReduction="20000"/>
          </a:bodyPr>
          <a:lstStyle/>
          <a:p>
            <a:r>
              <a:rPr lang="en-GB" sz="3600" dirty="0">
                <a:effectLst/>
              </a:rPr>
              <a:t>Campaigning on concrete rights issues:</a:t>
            </a:r>
            <a:endParaRPr lang="en-US" sz="3600" dirty="0">
              <a:effectLst/>
            </a:endParaRPr>
          </a:p>
          <a:p>
            <a:r>
              <a:rPr lang="en-GB" sz="3600" dirty="0"/>
              <a:t>Implementation</a:t>
            </a:r>
            <a:endParaRPr lang="en-US" sz="3600" dirty="0"/>
          </a:p>
          <a:p>
            <a:r>
              <a:rPr lang="en-GB" sz="3600" dirty="0"/>
              <a:t>Creation</a:t>
            </a:r>
            <a:endParaRPr lang="en-US" sz="3600" dirty="0"/>
          </a:p>
          <a:p>
            <a:r>
              <a:rPr lang="en-GB" sz="3600" dirty="0"/>
              <a:t>Enforcement</a:t>
            </a:r>
            <a:endParaRPr lang="en-US" sz="3600" dirty="0"/>
          </a:p>
          <a:p>
            <a:r>
              <a:rPr lang="en-GB" sz="3600" dirty="0"/>
              <a:t>Institutions </a:t>
            </a:r>
          </a:p>
          <a:p>
            <a:r>
              <a:rPr lang="en-GB" sz="3600" dirty="0"/>
              <a:t>Amnesty International</a:t>
            </a:r>
          </a:p>
          <a:p>
            <a:r>
              <a:rPr lang="en-GB" sz="3600" dirty="0"/>
              <a:t>Human Rights Watch</a:t>
            </a:r>
            <a:endParaRPr lang="en-US" sz="3600" dirty="0"/>
          </a:p>
        </p:txBody>
      </p:sp>
    </p:spTree>
    <p:extLst>
      <p:ext uri="{BB962C8B-B14F-4D97-AF65-F5344CB8AC3E}">
        <p14:creationId xmlns:p14="http://schemas.microsoft.com/office/powerpoint/2010/main" val="698693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DDB67-D9AD-4FF3-9AA7-1FD7990A9D25}"/>
              </a:ext>
            </a:extLst>
          </p:cNvPr>
          <p:cNvSpPr>
            <a:spLocks noGrp="1"/>
          </p:cNvSpPr>
          <p:nvPr>
            <p:ph type="title"/>
          </p:nvPr>
        </p:nvSpPr>
        <p:spPr/>
        <p:txBody>
          <a:bodyPr/>
          <a:lstStyle/>
          <a:p>
            <a:r>
              <a:rPr lang="en-GB" b="1" dirty="0"/>
              <a:t>POLITICS</a:t>
            </a:r>
            <a:endParaRPr lang="en-US" b="1" dirty="0"/>
          </a:p>
        </p:txBody>
      </p:sp>
      <p:sp>
        <p:nvSpPr>
          <p:cNvPr id="3" name="Content Placeholder 2">
            <a:extLst>
              <a:ext uri="{FF2B5EF4-FFF2-40B4-BE49-F238E27FC236}">
                <a16:creationId xmlns:a16="http://schemas.microsoft.com/office/drawing/2014/main" id="{515ED28A-9A4C-4149-BA07-147701900AEC}"/>
              </a:ext>
            </a:extLst>
          </p:cNvPr>
          <p:cNvSpPr>
            <a:spLocks noGrp="1"/>
          </p:cNvSpPr>
          <p:nvPr>
            <p:ph idx="1"/>
          </p:nvPr>
        </p:nvSpPr>
        <p:spPr/>
        <p:txBody>
          <a:bodyPr>
            <a:normAutofit/>
          </a:bodyPr>
          <a:lstStyle/>
          <a:p>
            <a:r>
              <a:rPr lang="en-GB" sz="3600" dirty="0">
                <a:effectLst/>
              </a:rPr>
              <a:t>Role of HR in Constitutions, Political parties &amp; programmes </a:t>
            </a:r>
            <a:endParaRPr lang="en-US" sz="3600" dirty="0">
              <a:effectLst/>
            </a:endParaRPr>
          </a:p>
          <a:p>
            <a:r>
              <a:rPr lang="en-GB" sz="3600" dirty="0">
                <a:effectLst/>
              </a:rPr>
              <a:t>Democratic Adoption vs Judicial Creation</a:t>
            </a:r>
            <a:endParaRPr lang="en-US" sz="3600" dirty="0">
              <a:effectLst/>
            </a:endParaRPr>
          </a:p>
          <a:p>
            <a:r>
              <a:rPr lang="en-GB" sz="3600" dirty="0"/>
              <a:t>A Human Right to Abortion, Euthanasia?</a:t>
            </a:r>
            <a:endParaRPr lang="en-US" sz="3600" dirty="0"/>
          </a:p>
        </p:txBody>
      </p:sp>
    </p:spTree>
    <p:extLst>
      <p:ext uri="{BB962C8B-B14F-4D97-AF65-F5344CB8AC3E}">
        <p14:creationId xmlns:p14="http://schemas.microsoft.com/office/powerpoint/2010/main" val="95837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D57FB-C3A6-4BA8-AC34-76690F94F12A}"/>
              </a:ext>
            </a:extLst>
          </p:cNvPr>
          <p:cNvSpPr>
            <a:spLocks noGrp="1"/>
          </p:cNvSpPr>
          <p:nvPr>
            <p:ph type="title"/>
          </p:nvPr>
        </p:nvSpPr>
        <p:spPr/>
        <p:txBody>
          <a:bodyPr/>
          <a:lstStyle/>
          <a:p>
            <a:r>
              <a:rPr lang="en-GB" dirty="0"/>
              <a:t>WHERE DO WE SPEAK?</a:t>
            </a:r>
            <a:endParaRPr lang="en-US" dirty="0"/>
          </a:p>
        </p:txBody>
      </p:sp>
      <p:graphicFrame>
        <p:nvGraphicFramePr>
          <p:cNvPr id="4" name="Content Placeholder 3">
            <a:extLst>
              <a:ext uri="{FF2B5EF4-FFF2-40B4-BE49-F238E27FC236}">
                <a16:creationId xmlns:a16="http://schemas.microsoft.com/office/drawing/2014/main" id="{A8096F7C-16FF-4D04-A0BF-27E4B1D1C65E}"/>
              </a:ext>
            </a:extLst>
          </p:cNvPr>
          <p:cNvGraphicFramePr>
            <a:graphicFrameLocks noGrp="1"/>
          </p:cNvGraphicFramePr>
          <p:nvPr>
            <p:ph idx="1"/>
            <p:extLst>
              <p:ext uri="{D42A27DB-BD31-4B8C-83A1-F6EECF244321}">
                <p14:modId xmlns:p14="http://schemas.microsoft.com/office/powerpoint/2010/main" val="2738479975"/>
              </p:ext>
            </p:extLst>
          </p:nvPr>
        </p:nvGraphicFramePr>
        <p:xfrm>
          <a:off x="788601" y="1430950"/>
          <a:ext cx="10515600" cy="4663440"/>
        </p:xfrm>
        <a:graphic>
          <a:graphicData uri="http://schemas.openxmlformats.org/drawingml/2006/table">
            <a:tbl>
              <a:tblPr firstRow="1" bandRow="1">
                <a:tableStyleId>{5C22544A-7EE6-4342-B048-85BDC9FD1C3A}</a:tableStyleId>
              </a:tblPr>
              <a:tblGrid>
                <a:gridCol w="4579189">
                  <a:extLst>
                    <a:ext uri="{9D8B030D-6E8A-4147-A177-3AD203B41FA5}">
                      <a16:colId xmlns:a16="http://schemas.microsoft.com/office/drawing/2014/main" val="406353515"/>
                    </a:ext>
                  </a:extLst>
                </a:gridCol>
                <a:gridCol w="1328468">
                  <a:extLst>
                    <a:ext uri="{9D8B030D-6E8A-4147-A177-3AD203B41FA5}">
                      <a16:colId xmlns:a16="http://schemas.microsoft.com/office/drawing/2014/main" val="3791325220"/>
                    </a:ext>
                  </a:extLst>
                </a:gridCol>
                <a:gridCol w="4607943">
                  <a:extLst>
                    <a:ext uri="{9D8B030D-6E8A-4147-A177-3AD203B41FA5}">
                      <a16:colId xmlns:a16="http://schemas.microsoft.com/office/drawing/2014/main" val="1772094641"/>
                    </a:ext>
                  </a:extLst>
                </a:gridCol>
              </a:tblGrid>
              <a:tr h="0">
                <a:tc>
                  <a:txBody>
                    <a:bodyPr/>
                    <a:lstStyle/>
                    <a:p>
                      <a:pPr algn="ctr"/>
                      <a:r>
                        <a:rPr lang="en-GB" sz="3600" dirty="0">
                          <a:solidFill>
                            <a:schemeClr val="tx1"/>
                          </a:solidFill>
                          <a:highlight>
                            <a:srgbClr val="FFFF00"/>
                          </a:highlight>
                        </a:rPr>
                        <a:t>LAW</a:t>
                      </a:r>
                    </a:p>
                    <a:p>
                      <a:endParaRPr lang="en-GB" sz="3600" dirty="0">
                        <a:highlight>
                          <a:srgbClr val="FFFF00"/>
                        </a:highlight>
                      </a:endParaRPr>
                    </a:p>
                    <a:p>
                      <a:endParaRPr lang="en-US" sz="3600" dirty="0">
                        <a:highlight>
                          <a:srgbClr val="FFFF00"/>
                        </a:highlight>
                      </a:endParaRPr>
                    </a:p>
                  </a:txBody>
                  <a:tcPr/>
                </a:tc>
                <a:tc>
                  <a:txBody>
                    <a:bodyPr/>
                    <a:lstStyle/>
                    <a:p>
                      <a:endParaRPr lang="en-GB" sz="3600" dirty="0">
                        <a:highlight>
                          <a:srgbClr val="FFFF00"/>
                        </a:highlight>
                      </a:endParaRPr>
                    </a:p>
                    <a:p>
                      <a:endParaRPr lang="en-US" sz="3600" dirty="0">
                        <a:highlight>
                          <a:srgbClr val="FFFF00"/>
                        </a:highlight>
                      </a:endParaRPr>
                    </a:p>
                  </a:txBody>
                  <a:tcPr/>
                </a:tc>
                <a:tc>
                  <a:txBody>
                    <a:bodyPr/>
                    <a:lstStyle/>
                    <a:p>
                      <a:r>
                        <a:rPr lang="en-GB" sz="3600" dirty="0">
                          <a:solidFill>
                            <a:schemeClr val="tx1"/>
                          </a:solidFill>
                          <a:highlight>
                            <a:srgbClr val="FFFF00"/>
                          </a:highlight>
                        </a:rPr>
                        <a:t>      PHILOSOPHY</a:t>
                      </a:r>
                      <a:endParaRPr lang="en-US" sz="3600" dirty="0">
                        <a:solidFill>
                          <a:schemeClr val="tx1"/>
                        </a:solidFill>
                        <a:highlight>
                          <a:srgbClr val="FFFF00"/>
                        </a:highlight>
                      </a:endParaRPr>
                    </a:p>
                  </a:txBody>
                  <a:tcPr/>
                </a:tc>
                <a:extLst>
                  <a:ext uri="{0D108BD9-81ED-4DB2-BD59-A6C34878D82A}">
                    <a16:rowId xmlns:a16="http://schemas.microsoft.com/office/drawing/2014/main" val="3166627917"/>
                  </a:ext>
                </a:extLst>
              </a:tr>
              <a:tr h="370840">
                <a:tc>
                  <a:txBody>
                    <a:bodyPr/>
                    <a:lstStyle/>
                    <a:p>
                      <a:r>
                        <a:rPr lang="en-GB" sz="3600" dirty="0"/>
                        <a:t>                    </a:t>
                      </a:r>
                      <a:endParaRPr lang="en-US" sz="3600" dirty="0"/>
                    </a:p>
                  </a:txBody>
                  <a:tcPr/>
                </a:tc>
                <a:tc>
                  <a:txBody>
                    <a:bodyPr/>
                    <a:lstStyle/>
                    <a:p>
                      <a:endParaRPr lang="en-US" sz="3600" dirty="0"/>
                    </a:p>
                  </a:txBody>
                  <a:tcPr/>
                </a:tc>
                <a:tc>
                  <a:txBody>
                    <a:bodyPr/>
                    <a:lstStyle/>
                    <a:p>
                      <a:endParaRPr lang="en-US" sz="3600" dirty="0"/>
                    </a:p>
                  </a:txBody>
                  <a:tcPr/>
                </a:tc>
                <a:extLst>
                  <a:ext uri="{0D108BD9-81ED-4DB2-BD59-A6C34878D82A}">
                    <a16:rowId xmlns:a16="http://schemas.microsoft.com/office/drawing/2014/main" val="3059498757"/>
                  </a:ext>
                </a:extLst>
              </a:tr>
              <a:tr h="370840">
                <a:tc>
                  <a:txBody>
                    <a:bodyPr/>
                    <a:lstStyle/>
                    <a:p>
                      <a:endParaRPr lang="en-GB" sz="3600" dirty="0"/>
                    </a:p>
                    <a:p>
                      <a:pPr algn="ctr"/>
                      <a:r>
                        <a:rPr lang="en-GB" sz="3600" b="1" dirty="0"/>
                        <a:t>   ADVOCACY</a:t>
                      </a:r>
                    </a:p>
                    <a:p>
                      <a:endParaRPr lang="en-GB" sz="3600" dirty="0"/>
                    </a:p>
                    <a:p>
                      <a:endParaRPr lang="en-GB" sz="3600" dirty="0"/>
                    </a:p>
                  </a:txBody>
                  <a:tcPr/>
                </a:tc>
                <a:tc>
                  <a:txBody>
                    <a:bodyPr/>
                    <a:lstStyle/>
                    <a:p>
                      <a:endParaRPr lang="en-GB" sz="3600" dirty="0"/>
                    </a:p>
                    <a:p>
                      <a:endParaRPr lang="en-US" sz="3600" dirty="0"/>
                    </a:p>
                  </a:txBody>
                  <a:tcPr/>
                </a:tc>
                <a:tc>
                  <a:txBody>
                    <a:bodyPr/>
                    <a:lstStyle/>
                    <a:p>
                      <a:endParaRPr lang="en-GB" sz="3600" dirty="0"/>
                    </a:p>
                    <a:p>
                      <a:r>
                        <a:rPr lang="en-GB" sz="3600" dirty="0"/>
                        <a:t>       </a:t>
                      </a:r>
                      <a:r>
                        <a:rPr lang="en-GB" sz="3600" b="1" dirty="0"/>
                        <a:t>POLITICS</a:t>
                      </a:r>
                      <a:endParaRPr lang="en-US" sz="3600" b="1" dirty="0"/>
                    </a:p>
                  </a:txBody>
                  <a:tcPr/>
                </a:tc>
                <a:extLst>
                  <a:ext uri="{0D108BD9-81ED-4DB2-BD59-A6C34878D82A}">
                    <a16:rowId xmlns:a16="http://schemas.microsoft.com/office/drawing/2014/main" val="3034522009"/>
                  </a:ext>
                </a:extLst>
              </a:tr>
            </a:tbl>
          </a:graphicData>
        </a:graphic>
      </p:graphicFrame>
      <p:sp>
        <p:nvSpPr>
          <p:cNvPr id="5" name="Arrow: Left-Right 4">
            <a:extLst>
              <a:ext uri="{FF2B5EF4-FFF2-40B4-BE49-F238E27FC236}">
                <a16:creationId xmlns:a16="http://schemas.microsoft.com/office/drawing/2014/main" id="{38F29E68-FF02-4407-A073-48F140091232}"/>
              </a:ext>
            </a:extLst>
          </p:cNvPr>
          <p:cNvSpPr/>
          <p:nvPr/>
        </p:nvSpPr>
        <p:spPr>
          <a:xfrm>
            <a:off x="4860355" y="2053087"/>
            <a:ext cx="2372092" cy="82968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6" name="Arrow: Left-Right 5">
            <a:extLst>
              <a:ext uri="{FF2B5EF4-FFF2-40B4-BE49-F238E27FC236}">
                <a16:creationId xmlns:a16="http://schemas.microsoft.com/office/drawing/2014/main" id="{07F3A107-08C0-49D0-8FDB-A0CB7010A3FA}"/>
              </a:ext>
            </a:extLst>
          </p:cNvPr>
          <p:cNvSpPr/>
          <p:nvPr/>
        </p:nvSpPr>
        <p:spPr>
          <a:xfrm>
            <a:off x="5050619" y="4644115"/>
            <a:ext cx="2087594" cy="82813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Down 7">
            <a:extLst>
              <a:ext uri="{FF2B5EF4-FFF2-40B4-BE49-F238E27FC236}">
                <a16:creationId xmlns:a16="http://schemas.microsoft.com/office/drawing/2014/main" id="{A766C007-3637-4B70-9932-D5FB187C0F46}"/>
              </a:ext>
            </a:extLst>
          </p:cNvPr>
          <p:cNvSpPr/>
          <p:nvPr/>
        </p:nvSpPr>
        <p:spPr>
          <a:xfrm>
            <a:off x="2894880" y="2859392"/>
            <a:ext cx="484632" cy="136142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Down 8">
            <a:extLst>
              <a:ext uri="{FF2B5EF4-FFF2-40B4-BE49-F238E27FC236}">
                <a16:creationId xmlns:a16="http://schemas.microsoft.com/office/drawing/2014/main" id="{BD74168D-593C-4394-90E3-FBEF9D9F1AAC}"/>
              </a:ext>
            </a:extLst>
          </p:cNvPr>
          <p:cNvSpPr/>
          <p:nvPr/>
        </p:nvSpPr>
        <p:spPr>
          <a:xfrm>
            <a:off x="9199928" y="2780978"/>
            <a:ext cx="484632" cy="16804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Down 10">
            <a:extLst>
              <a:ext uri="{FF2B5EF4-FFF2-40B4-BE49-F238E27FC236}">
                <a16:creationId xmlns:a16="http://schemas.microsoft.com/office/drawing/2014/main" id="{517BF628-8F5A-4E1B-8DB1-DDA6BF624767}"/>
              </a:ext>
            </a:extLst>
          </p:cNvPr>
          <p:cNvSpPr/>
          <p:nvPr/>
        </p:nvSpPr>
        <p:spPr>
          <a:xfrm rot="18499355">
            <a:off x="5548896" y="2689738"/>
            <a:ext cx="806541" cy="214586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endParaRPr lang="en-US" dirty="0"/>
          </a:p>
        </p:txBody>
      </p:sp>
    </p:spTree>
    <p:extLst>
      <p:ext uri="{BB962C8B-B14F-4D97-AF65-F5344CB8AC3E}">
        <p14:creationId xmlns:p14="http://schemas.microsoft.com/office/powerpoint/2010/main" val="4268845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F5FCA-D6EA-4170-9D87-E7267218DAB8}"/>
              </a:ext>
            </a:extLst>
          </p:cNvPr>
          <p:cNvSpPr>
            <a:spLocks noGrp="1"/>
          </p:cNvSpPr>
          <p:nvPr>
            <p:ph type="title"/>
          </p:nvPr>
        </p:nvSpPr>
        <p:spPr>
          <a:xfrm>
            <a:off x="677333" y="609600"/>
            <a:ext cx="9225791" cy="1098430"/>
          </a:xfrm>
        </p:spPr>
        <p:txBody>
          <a:bodyPr/>
          <a:lstStyle/>
          <a:p>
            <a:r>
              <a:rPr lang="en-GB" b="1" dirty="0"/>
              <a:t>Is there a Human Right to Drinking Water?</a:t>
            </a:r>
            <a:endParaRPr lang="en-US" b="1" dirty="0"/>
          </a:p>
        </p:txBody>
      </p:sp>
      <p:sp>
        <p:nvSpPr>
          <p:cNvPr id="3" name="Content Placeholder 2">
            <a:extLst>
              <a:ext uri="{FF2B5EF4-FFF2-40B4-BE49-F238E27FC236}">
                <a16:creationId xmlns:a16="http://schemas.microsoft.com/office/drawing/2014/main" id="{D9D14EB8-7B5E-41A9-AB43-D020E3A2474A}"/>
              </a:ext>
            </a:extLst>
          </p:cNvPr>
          <p:cNvSpPr>
            <a:spLocks noGrp="1"/>
          </p:cNvSpPr>
          <p:nvPr>
            <p:ph idx="1"/>
          </p:nvPr>
        </p:nvSpPr>
        <p:spPr>
          <a:xfrm>
            <a:off x="677334" y="1708031"/>
            <a:ext cx="9588100" cy="4333332"/>
          </a:xfrm>
        </p:spPr>
        <p:txBody>
          <a:bodyPr>
            <a:normAutofit lnSpcReduction="10000"/>
          </a:bodyPr>
          <a:lstStyle/>
          <a:p>
            <a:r>
              <a:rPr lang="en-GB" sz="3600" dirty="0"/>
              <a:t>Is it a violation of HR to charge for drinking water?</a:t>
            </a:r>
          </a:p>
          <a:p>
            <a:r>
              <a:rPr lang="en-GB" sz="3600" dirty="0"/>
              <a:t>Does the State have a duty (corresponding to HRs) to provide supply of drinking water?</a:t>
            </a:r>
          </a:p>
          <a:p>
            <a:r>
              <a:rPr lang="en-GB" sz="3600" dirty="0"/>
              <a:t>Note different scenarios: </a:t>
            </a:r>
          </a:p>
          <a:p>
            <a:r>
              <a:rPr lang="en-GB" sz="3600" dirty="0"/>
              <a:t>Guatemala: industrial scale agriculture </a:t>
            </a:r>
          </a:p>
          <a:p>
            <a:r>
              <a:rPr lang="en-GB" sz="3600" dirty="0"/>
              <a:t>Dublin: lack of investment in infrastructure</a:t>
            </a:r>
            <a:endParaRPr lang="en-US" sz="3600" dirty="0"/>
          </a:p>
        </p:txBody>
      </p:sp>
    </p:spTree>
    <p:extLst>
      <p:ext uri="{BB962C8B-B14F-4D97-AF65-F5344CB8AC3E}">
        <p14:creationId xmlns:p14="http://schemas.microsoft.com/office/powerpoint/2010/main" val="356033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D0B27-B583-4DBE-B6AA-8DFCEDDC7C56}"/>
              </a:ext>
            </a:extLst>
          </p:cNvPr>
          <p:cNvSpPr>
            <a:spLocks noGrp="1"/>
          </p:cNvSpPr>
          <p:nvPr>
            <p:ph type="title"/>
          </p:nvPr>
        </p:nvSpPr>
        <p:spPr>
          <a:xfrm>
            <a:off x="677334" y="609600"/>
            <a:ext cx="8596668" cy="822385"/>
          </a:xfrm>
        </p:spPr>
        <p:txBody>
          <a:bodyPr/>
          <a:lstStyle/>
          <a:p>
            <a:r>
              <a:rPr lang="en-GB" b="1" dirty="0"/>
              <a:t>BRITISH FRUSTRATIONS</a:t>
            </a:r>
            <a:endParaRPr lang="en-US" b="1" dirty="0"/>
          </a:p>
        </p:txBody>
      </p:sp>
      <p:sp>
        <p:nvSpPr>
          <p:cNvPr id="3" name="Content Placeholder 2">
            <a:extLst>
              <a:ext uri="{FF2B5EF4-FFF2-40B4-BE49-F238E27FC236}">
                <a16:creationId xmlns:a16="http://schemas.microsoft.com/office/drawing/2014/main" id="{A6A687E1-9BC9-491E-B051-D1CDD3E6543F}"/>
              </a:ext>
            </a:extLst>
          </p:cNvPr>
          <p:cNvSpPr>
            <a:spLocks noGrp="1"/>
          </p:cNvSpPr>
          <p:nvPr>
            <p:ph idx="1"/>
          </p:nvPr>
        </p:nvSpPr>
        <p:spPr>
          <a:xfrm>
            <a:off x="677334" y="1431985"/>
            <a:ext cx="9553594" cy="4865298"/>
          </a:xfrm>
        </p:spPr>
        <p:txBody>
          <a:bodyPr>
            <a:normAutofit fontScale="85000" lnSpcReduction="20000"/>
          </a:bodyPr>
          <a:lstStyle/>
          <a:p>
            <a:r>
              <a:rPr lang="en-GB" sz="3600" dirty="0"/>
              <a:t>Distinguish the European Court of Justice (EU law: Luxembourg) and the European Court of Human Rights (E Convention HR: Strasbourg)</a:t>
            </a:r>
          </a:p>
          <a:p>
            <a:r>
              <a:rPr lang="en-GB" sz="3600" dirty="0"/>
              <a:t>The expressed desire not to be dictated to by ‘Europe’, that UK courts should decide on law to apply in the UK </a:t>
            </a:r>
          </a:p>
          <a:p>
            <a:r>
              <a:rPr lang="en-GB" sz="3600" dirty="0"/>
              <a:t>UK authorities frustrated in their activities by the ECHR upholding the human rights of persons subject to expulsion orders </a:t>
            </a:r>
          </a:p>
          <a:p>
            <a:r>
              <a:rPr lang="en-GB" sz="3600" dirty="0"/>
              <a:t>Could the UK withdraw from the European Convention HR?</a:t>
            </a:r>
            <a:endParaRPr lang="en-US" sz="3600" dirty="0"/>
          </a:p>
          <a:p>
            <a:endParaRPr lang="en-US" dirty="0"/>
          </a:p>
        </p:txBody>
      </p:sp>
    </p:spTree>
    <p:extLst>
      <p:ext uri="{BB962C8B-B14F-4D97-AF65-F5344CB8AC3E}">
        <p14:creationId xmlns:p14="http://schemas.microsoft.com/office/powerpoint/2010/main" val="4250718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CD11E-F098-405A-97F8-81C067B8F6A5}"/>
              </a:ext>
            </a:extLst>
          </p:cNvPr>
          <p:cNvSpPr>
            <a:spLocks noGrp="1"/>
          </p:cNvSpPr>
          <p:nvPr>
            <p:ph type="title"/>
          </p:nvPr>
        </p:nvSpPr>
        <p:spPr>
          <a:xfrm>
            <a:off x="838200" y="365125"/>
            <a:ext cx="10515600" cy="997849"/>
          </a:xfrm>
        </p:spPr>
        <p:txBody>
          <a:bodyPr/>
          <a:lstStyle/>
          <a:p>
            <a:r>
              <a:rPr lang="en-GB" b="1" dirty="0"/>
              <a:t>SCANDALOUS SUGGESTION</a:t>
            </a:r>
            <a:endParaRPr lang="en-US" b="1" dirty="0"/>
          </a:p>
        </p:txBody>
      </p:sp>
      <p:sp>
        <p:nvSpPr>
          <p:cNvPr id="3" name="Content Placeholder 2">
            <a:extLst>
              <a:ext uri="{FF2B5EF4-FFF2-40B4-BE49-F238E27FC236}">
                <a16:creationId xmlns:a16="http://schemas.microsoft.com/office/drawing/2014/main" id="{3808B2E7-4B4A-4C6E-88FF-D7671B421832}"/>
              </a:ext>
            </a:extLst>
          </p:cNvPr>
          <p:cNvSpPr>
            <a:spLocks noGrp="1"/>
          </p:cNvSpPr>
          <p:nvPr>
            <p:ph idx="1"/>
          </p:nvPr>
        </p:nvSpPr>
        <p:spPr>
          <a:xfrm>
            <a:off x="838200" y="1362974"/>
            <a:ext cx="9168442" cy="4813989"/>
          </a:xfrm>
        </p:spPr>
        <p:txBody>
          <a:bodyPr>
            <a:normAutofit fontScale="92500"/>
          </a:bodyPr>
          <a:lstStyle/>
          <a:p>
            <a:r>
              <a:rPr lang="en-GB" sz="3200" dirty="0"/>
              <a:t>HRs as the language for the ethics for public life</a:t>
            </a:r>
          </a:p>
          <a:p>
            <a:r>
              <a:rPr lang="en-GB" sz="3200" dirty="0"/>
              <a:t>Might the UK government have good reasons to be dissatisfied with the ECHR? </a:t>
            </a:r>
          </a:p>
          <a:p>
            <a:r>
              <a:rPr lang="en-GB" sz="3200" dirty="0"/>
              <a:t>Recall foundation era post WWII: awareness that the power of the state poses a threat to the freedoms of individuals</a:t>
            </a:r>
          </a:p>
          <a:p>
            <a:r>
              <a:rPr lang="en-GB" sz="3200" dirty="0"/>
              <a:t>The Conventions translating the UDHR into international law realised State’s self-limitation by treaty </a:t>
            </a:r>
            <a:endParaRPr lang="en-US" sz="3200" dirty="0"/>
          </a:p>
          <a:p>
            <a:endParaRPr lang="en-US" dirty="0"/>
          </a:p>
        </p:txBody>
      </p:sp>
    </p:spTree>
    <p:extLst>
      <p:ext uri="{BB962C8B-B14F-4D97-AF65-F5344CB8AC3E}">
        <p14:creationId xmlns:p14="http://schemas.microsoft.com/office/powerpoint/2010/main" val="1025259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CDAF6-586E-4C26-A2FC-B2037DB0D00A}"/>
              </a:ext>
            </a:extLst>
          </p:cNvPr>
          <p:cNvSpPr>
            <a:spLocks noGrp="1"/>
          </p:cNvSpPr>
          <p:nvPr>
            <p:ph type="title"/>
          </p:nvPr>
        </p:nvSpPr>
        <p:spPr>
          <a:xfrm>
            <a:off x="838200" y="365126"/>
            <a:ext cx="10515600" cy="704550"/>
          </a:xfrm>
        </p:spPr>
        <p:txBody>
          <a:bodyPr/>
          <a:lstStyle/>
          <a:p>
            <a:r>
              <a:rPr lang="en-GB" b="1" dirty="0"/>
              <a:t>SOURCE OF DIFFICULTY</a:t>
            </a:r>
            <a:endParaRPr lang="en-US" b="1" dirty="0"/>
          </a:p>
        </p:txBody>
      </p:sp>
      <p:sp>
        <p:nvSpPr>
          <p:cNvPr id="3" name="Content Placeholder 2">
            <a:extLst>
              <a:ext uri="{FF2B5EF4-FFF2-40B4-BE49-F238E27FC236}">
                <a16:creationId xmlns:a16="http://schemas.microsoft.com/office/drawing/2014/main" id="{9278AF06-3F48-4A03-BB87-4C0F27AB6872}"/>
              </a:ext>
            </a:extLst>
          </p:cNvPr>
          <p:cNvSpPr>
            <a:spLocks noGrp="1"/>
          </p:cNvSpPr>
          <p:nvPr>
            <p:ph idx="1"/>
          </p:nvPr>
        </p:nvSpPr>
        <p:spPr>
          <a:xfrm>
            <a:off x="838200" y="1362974"/>
            <a:ext cx="9530751" cy="4813989"/>
          </a:xfrm>
        </p:spPr>
        <p:txBody>
          <a:bodyPr>
            <a:normAutofit fontScale="92500" lnSpcReduction="20000"/>
          </a:bodyPr>
          <a:lstStyle/>
          <a:p>
            <a:r>
              <a:rPr lang="en-GB" sz="3200" dirty="0"/>
              <a:t>Exaggerated emphasis on individuals’ rights as the touchstone for the moral respectability of states</a:t>
            </a:r>
          </a:p>
          <a:p>
            <a:r>
              <a:rPr lang="en-GB" sz="3200" dirty="0"/>
              <a:t>The balancing qualifier is very weak </a:t>
            </a:r>
          </a:p>
          <a:p>
            <a:r>
              <a:rPr lang="en-GB" sz="3200" dirty="0"/>
              <a:t>Rights to be respected except where the demands of public order require it</a:t>
            </a:r>
          </a:p>
          <a:p>
            <a:r>
              <a:rPr lang="en-GB" sz="3200" dirty="0"/>
              <a:t>No elaboration of what exactly is intended by this </a:t>
            </a:r>
          </a:p>
          <a:p>
            <a:r>
              <a:rPr lang="en-GB" sz="3200" dirty="0"/>
              <a:t>Judges ruling on the acceptability of legal restrictions of rights have no </a:t>
            </a:r>
            <a:r>
              <a:rPr lang="en-GB" sz="3200" b="1" i="1" dirty="0"/>
              <a:t>documentary</a:t>
            </a:r>
            <a:r>
              <a:rPr lang="en-GB" sz="3200" dirty="0"/>
              <a:t> directives to ground arguments in favour of limitation and so in practice HRs have become virtually absolute</a:t>
            </a:r>
            <a:endParaRPr lang="en-US" sz="3200" dirty="0"/>
          </a:p>
        </p:txBody>
      </p:sp>
    </p:spTree>
    <p:extLst>
      <p:ext uri="{BB962C8B-B14F-4D97-AF65-F5344CB8AC3E}">
        <p14:creationId xmlns:p14="http://schemas.microsoft.com/office/powerpoint/2010/main" val="93362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B665F-E3EB-41AF-883F-E8657D5CBEC4}"/>
              </a:ext>
            </a:extLst>
          </p:cNvPr>
          <p:cNvSpPr>
            <a:spLocks noGrp="1"/>
          </p:cNvSpPr>
          <p:nvPr>
            <p:ph type="title"/>
          </p:nvPr>
        </p:nvSpPr>
        <p:spPr>
          <a:xfrm>
            <a:off x="838200" y="365126"/>
            <a:ext cx="10515600" cy="1101366"/>
          </a:xfrm>
        </p:spPr>
        <p:txBody>
          <a:bodyPr>
            <a:normAutofit/>
          </a:bodyPr>
          <a:lstStyle/>
          <a:p>
            <a:r>
              <a:rPr lang="en-GB" sz="4600" b="1" dirty="0"/>
              <a:t>Problems with Limitation of HR</a:t>
            </a:r>
            <a:endParaRPr lang="en-US" sz="4600" b="1" dirty="0"/>
          </a:p>
        </p:txBody>
      </p:sp>
      <p:sp>
        <p:nvSpPr>
          <p:cNvPr id="3" name="Content Placeholder 2">
            <a:extLst>
              <a:ext uri="{FF2B5EF4-FFF2-40B4-BE49-F238E27FC236}">
                <a16:creationId xmlns:a16="http://schemas.microsoft.com/office/drawing/2014/main" id="{EE068F15-E02D-46E0-8F2E-EBB4DFF782FA}"/>
              </a:ext>
            </a:extLst>
          </p:cNvPr>
          <p:cNvSpPr>
            <a:spLocks noGrp="1"/>
          </p:cNvSpPr>
          <p:nvPr>
            <p:ph idx="1"/>
          </p:nvPr>
        </p:nvSpPr>
        <p:spPr>
          <a:xfrm>
            <a:off x="838200" y="1207698"/>
            <a:ext cx="9755038" cy="5124091"/>
          </a:xfrm>
        </p:spPr>
        <p:txBody>
          <a:bodyPr>
            <a:normAutofit fontScale="92500" lnSpcReduction="20000"/>
          </a:bodyPr>
          <a:lstStyle/>
          <a:p>
            <a:r>
              <a:rPr lang="en-GB" sz="3600" dirty="0"/>
              <a:t>Imbalance: exaggerated importance of HR //s weakly formulated reasons for limitations of HR </a:t>
            </a:r>
          </a:p>
          <a:p>
            <a:r>
              <a:rPr lang="en-GB" sz="3600" dirty="0"/>
              <a:t>Deportation blocked by appeal to the right to family life; civil authorities’ concerns discounted </a:t>
            </a:r>
          </a:p>
          <a:p>
            <a:r>
              <a:rPr lang="en-GB" sz="3600" dirty="0"/>
              <a:t>Right to free speech and toleration of hate speech (in US) </a:t>
            </a:r>
          </a:p>
          <a:p>
            <a:r>
              <a:rPr lang="en-GB" sz="3600" dirty="0"/>
              <a:t>In Ireland attempt to impose water charges resisted effectively, the opponents of the privatisation of water successfully appealing to the HR to water</a:t>
            </a:r>
            <a:endParaRPr lang="en-US" sz="3600" dirty="0"/>
          </a:p>
        </p:txBody>
      </p:sp>
    </p:spTree>
    <p:extLst>
      <p:ext uri="{BB962C8B-B14F-4D97-AF65-F5344CB8AC3E}">
        <p14:creationId xmlns:p14="http://schemas.microsoft.com/office/powerpoint/2010/main" val="1401445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6E7A7-EA1B-4192-9B05-D99A11D16066}"/>
              </a:ext>
            </a:extLst>
          </p:cNvPr>
          <p:cNvSpPr>
            <a:spLocks noGrp="1"/>
          </p:cNvSpPr>
          <p:nvPr>
            <p:ph type="title"/>
          </p:nvPr>
        </p:nvSpPr>
        <p:spPr>
          <a:xfrm>
            <a:off x="838200" y="365126"/>
            <a:ext cx="10515600" cy="859826"/>
          </a:xfrm>
        </p:spPr>
        <p:txBody>
          <a:bodyPr>
            <a:normAutofit/>
          </a:bodyPr>
          <a:lstStyle/>
          <a:p>
            <a:r>
              <a:rPr lang="en-GB" sz="4400" b="1" dirty="0"/>
              <a:t>Philosophers’ Reflections</a:t>
            </a:r>
            <a:endParaRPr lang="en-US" sz="4400" b="1" dirty="0"/>
          </a:p>
        </p:txBody>
      </p:sp>
      <p:sp>
        <p:nvSpPr>
          <p:cNvPr id="3" name="Content Placeholder 2">
            <a:extLst>
              <a:ext uri="{FF2B5EF4-FFF2-40B4-BE49-F238E27FC236}">
                <a16:creationId xmlns:a16="http://schemas.microsoft.com/office/drawing/2014/main" id="{C305F52D-7D3B-464E-8844-5C803E10982A}"/>
              </a:ext>
            </a:extLst>
          </p:cNvPr>
          <p:cNvSpPr>
            <a:spLocks noGrp="1"/>
          </p:cNvSpPr>
          <p:nvPr>
            <p:ph idx="1"/>
          </p:nvPr>
        </p:nvSpPr>
        <p:spPr>
          <a:xfrm>
            <a:off x="838200" y="1224952"/>
            <a:ext cx="9910313" cy="4952011"/>
          </a:xfrm>
        </p:spPr>
        <p:txBody>
          <a:bodyPr>
            <a:normAutofit fontScale="92500" lnSpcReduction="10000"/>
          </a:bodyPr>
          <a:lstStyle/>
          <a:p>
            <a:r>
              <a:rPr lang="en-GB" sz="3200" dirty="0"/>
              <a:t>Expanding range of claimed HR: Same-sex marriage, abortion,  assisted dying, are also raised as HRs</a:t>
            </a:r>
          </a:p>
          <a:p>
            <a:r>
              <a:rPr lang="en-GB" sz="3200" dirty="0"/>
              <a:t>Lack of existence criteria for HR</a:t>
            </a:r>
          </a:p>
          <a:p>
            <a:r>
              <a:rPr lang="en-GB" sz="3200" dirty="0"/>
              <a:t>Lack of limits, preventing the inflation of HR language</a:t>
            </a:r>
          </a:p>
          <a:p>
            <a:r>
              <a:rPr lang="en-GB" sz="3200" dirty="0"/>
              <a:t>Philosophers propose solutions</a:t>
            </a:r>
          </a:p>
          <a:p>
            <a:r>
              <a:rPr lang="en-GB" sz="3200" dirty="0"/>
              <a:t>James Griffin: restrict HR to those with moral agency</a:t>
            </a:r>
          </a:p>
          <a:p>
            <a:pPr lvl="1"/>
            <a:r>
              <a:rPr lang="en-GB" sz="2800" dirty="0"/>
              <a:t>Follows that infants or the incapacitated or elderly senile would have rights but not HR</a:t>
            </a:r>
          </a:p>
          <a:p>
            <a:pPr lvl="1"/>
            <a:r>
              <a:rPr lang="en-GB" sz="2800" dirty="0"/>
              <a:t>Not membership of the kind, the human species, but personhood</a:t>
            </a:r>
            <a:endParaRPr lang="en-US" sz="2800" dirty="0"/>
          </a:p>
        </p:txBody>
      </p:sp>
    </p:spTree>
    <p:extLst>
      <p:ext uri="{BB962C8B-B14F-4D97-AF65-F5344CB8AC3E}">
        <p14:creationId xmlns:p14="http://schemas.microsoft.com/office/powerpoint/2010/main" val="3675802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CEDE-BDEA-46D6-A46E-72AA912ADE6D}"/>
              </a:ext>
            </a:extLst>
          </p:cNvPr>
          <p:cNvSpPr>
            <a:spLocks noGrp="1"/>
          </p:cNvSpPr>
          <p:nvPr>
            <p:ph type="title"/>
          </p:nvPr>
        </p:nvSpPr>
        <p:spPr>
          <a:xfrm>
            <a:off x="838200" y="365125"/>
            <a:ext cx="10515600" cy="808067"/>
          </a:xfrm>
        </p:spPr>
        <p:txBody>
          <a:bodyPr>
            <a:normAutofit/>
          </a:bodyPr>
          <a:lstStyle/>
          <a:p>
            <a:r>
              <a:rPr lang="en-GB" sz="4400" b="1" dirty="0"/>
              <a:t>Source of  Current Confusion</a:t>
            </a:r>
            <a:endParaRPr lang="en-US" sz="4400" b="1" dirty="0"/>
          </a:p>
        </p:txBody>
      </p:sp>
      <p:sp>
        <p:nvSpPr>
          <p:cNvPr id="3" name="Content Placeholder 2">
            <a:extLst>
              <a:ext uri="{FF2B5EF4-FFF2-40B4-BE49-F238E27FC236}">
                <a16:creationId xmlns:a16="http://schemas.microsoft.com/office/drawing/2014/main" id="{A8A5CD0A-9463-4105-9AC1-11A90AD3B8CC}"/>
              </a:ext>
            </a:extLst>
          </p:cNvPr>
          <p:cNvSpPr>
            <a:spLocks noGrp="1"/>
          </p:cNvSpPr>
          <p:nvPr>
            <p:ph idx="1"/>
          </p:nvPr>
        </p:nvSpPr>
        <p:spPr>
          <a:xfrm>
            <a:off x="838200" y="1173192"/>
            <a:ext cx="9772291" cy="5003771"/>
          </a:xfrm>
        </p:spPr>
        <p:txBody>
          <a:bodyPr>
            <a:noAutofit/>
          </a:bodyPr>
          <a:lstStyle/>
          <a:p>
            <a:r>
              <a:rPr lang="en-GB" sz="3200" dirty="0"/>
              <a:t>Drafters of the UDHR did not rely on any moral, metaphysical or religious world-view to ground rights to ensure their universal acceptability</a:t>
            </a:r>
          </a:p>
          <a:p>
            <a:r>
              <a:rPr lang="en-GB" sz="3200" dirty="0"/>
              <a:t>Provided no rational grounds for rights</a:t>
            </a:r>
          </a:p>
          <a:p>
            <a:r>
              <a:rPr lang="en-GB" sz="3200" dirty="0"/>
              <a:t>No explicit account of human nature, or of human personhood, with the declared rights</a:t>
            </a:r>
          </a:p>
          <a:p>
            <a:r>
              <a:rPr lang="en-GB" sz="3200" dirty="0"/>
              <a:t>Declaration asserts human dignity alongside rights</a:t>
            </a:r>
          </a:p>
          <a:p>
            <a:r>
              <a:rPr lang="en-GB" sz="3200" dirty="0"/>
              <a:t>Conventions state human dignity grounds rights, but do not explain dignity, or grounding</a:t>
            </a:r>
            <a:endParaRPr lang="en-US" sz="3200" dirty="0"/>
          </a:p>
        </p:txBody>
      </p:sp>
    </p:spTree>
    <p:extLst>
      <p:ext uri="{BB962C8B-B14F-4D97-AF65-F5344CB8AC3E}">
        <p14:creationId xmlns:p14="http://schemas.microsoft.com/office/powerpoint/2010/main" val="604089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C643-2918-40A0-ABB1-D0E0921879B7}"/>
              </a:ext>
            </a:extLst>
          </p:cNvPr>
          <p:cNvSpPr>
            <a:spLocks noGrp="1"/>
          </p:cNvSpPr>
          <p:nvPr>
            <p:ph type="title"/>
          </p:nvPr>
        </p:nvSpPr>
        <p:spPr>
          <a:xfrm>
            <a:off x="677334" y="609600"/>
            <a:ext cx="8596668" cy="822385"/>
          </a:xfrm>
        </p:spPr>
        <p:txBody>
          <a:bodyPr>
            <a:normAutofit/>
          </a:bodyPr>
          <a:lstStyle/>
          <a:p>
            <a:r>
              <a:rPr lang="en-GB" sz="4400" b="1" dirty="0"/>
              <a:t>Catholic Social Teaching</a:t>
            </a:r>
            <a:endParaRPr lang="en-US" sz="4400" b="1" dirty="0"/>
          </a:p>
        </p:txBody>
      </p:sp>
      <p:sp>
        <p:nvSpPr>
          <p:cNvPr id="3" name="Content Placeholder 2">
            <a:extLst>
              <a:ext uri="{FF2B5EF4-FFF2-40B4-BE49-F238E27FC236}">
                <a16:creationId xmlns:a16="http://schemas.microsoft.com/office/drawing/2014/main" id="{2FE8E3C0-8AAA-439C-A64B-A8EB7074C8FE}"/>
              </a:ext>
            </a:extLst>
          </p:cNvPr>
          <p:cNvSpPr>
            <a:spLocks noGrp="1"/>
          </p:cNvSpPr>
          <p:nvPr>
            <p:ph idx="1"/>
          </p:nvPr>
        </p:nvSpPr>
        <p:spPr>
          <a:xfrm>
            <a:off x="677334" y="1587260"/>
            <a:ext cx="9622606" cy="4761781"/>
          </a:xfrm>
        </p:spPr>
        <p:txBody>
          <a:bodyPr>
            <a:normAutofit fontScale="92500" lnSpcReduction="10000"/>
          </a:bodyPr>
          <a:lstStyle/>
          <a:p>
            <a:r>
              <a:rPr lang="en-GB" sz="3200" dirty="0"/>
              <a:t>Church came late to the discourse on rights (from natural rights to human rights)</a:t>
            </a:r>
          </a:p>
          <a:p>
            <a:r>
              <a:rPr lang="en-GB" sz="3200" dirty="0"/>
              <a:t>Pope John XXIII in </a:t>
            </a:r>
            <a:r>
              <a:rPr lang="en-GB" sz="3200" i="1" dirty="0" err="1"/>
              <a:t>Pacem</a:t>
            </a:r>
            <a:r>
              <a:rPr lang="en-GB" sz="3200" i="1" dirty="0"/>
              <a:t> in </a:t>
            </a:r>
            <a:r>
              <a:rPr lang="en-GB" sz="3200" i="1" dirty="0" err="1"/>
              <a:t>Terris</a:t>
            </a:r>
            <a:r>
              <a:rPr lang="en-GB" sz="3200" dirty="0"/>
              <a:t>, Peace on Earth (1963) </a:t>
            </a:r>
          </a:p>
          <a:p>
            <a:r>
              <a:rPr lang="en-GB" sz="3200" dirty="0"/>
              <a:t>Second Vatican Council, notably </a:t>
            </a:r>
            <a:r>
              <a:rPr lang="en-GB" sz="3200" i="1" dirty="0"/>
              <a:t> </a:t>
            </a:r>
            <a:r>
              <a:rPr lang="en-GB" sz="3200" i="1" dirty="0" err="1"/>
              <a:t>Gaudium</a:t>
            </a:r>
            <a:r>
              <a:rPr lang="en-GB" sz="3200" i="1" dirty="0"/>
              <a:t> et </a:t>
            </a:r>
            <a:r>
              <a:rPr lang="en-GB" sz="3200" i="1" dirty="0" err="1"/>
              <a:t>Spes</a:t>
            </a:r>
            <a:r>
              <a:rPr lang="en-GB" sz="3200" dirty="0"/>
              <a:t> and </a:t>
            </a:r>
            <a:r>
              <a:rPr lang="en-GB" sz="3200" i="1" dirty="0" err="1"/>
              <a:t>Dignitatis</a:t>
            </a:r>
            <a:r>
              <a:rPr lang="en-GB" sz="3200" i="1" dirty="0"/>
              <a:t> </a:t>
            </a:r>
            <a:r>
              <a:rPr lang="en-GB" sz="3200" i="1" dirty="0" err="1"/>
              <a:t>Humanae</a:t>
            </a:r>
            <a:r>
              <a:rPr lang="en-GB" sz="3200" i="1" dirty="0"/>
              <a:t> Personae</a:t>
            </a:r>
            <a:r>
              <a:rPr lang="en-GB" sz="3200" dirty="0"/>
              <a:t>, the declaration on religious freedom</a:t>
            </a:r>
          </a:p>
          <a:p>
            <a:r>
              <a:rPr lang="en-GB" sz="3200" dirty="0"/>
              <a:t>Popes and the Council embraced the language of human rights as suitable for expressing the moral demands on individuals and societies</a:t>
            </a:r>
            <a:endParaRPr lang="en-US" sz="3200" dirty="0"/>
          </a:p>
        </p:txBody>
      </p:sp>
    </p:spTree>
    <p:extLst>
      <p:ext uri="{BB962C8B-B14F-4D97-AF65-F5344CB8AC3E}">
        <p14:creationId xmlns:p14="http://schemas.microsoft.com/office/powerpoint/2010/main" val="2949781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D375-823B-4CCD-BFD5-339B5A7CC97C}"/>
              </a:ext>
            </a:extLst>
          </p:cNvPr>
          <p:cNvSpPr>
            <a:spLocks noGrp="1"/>
          </p:cNvSpPr>
          <p:nvPr>
            <p:ph type="title"/>
          </p:nvPr>
        </p:nvSpPr>
        <p:spPr>
          <a:xfrm>
            <a:off x="677334" y="609600"/>
            <a:ext cx="8596668" cy="736121"/>
          </a:xfrm>
        </p:spPr>
        <p:txBody>
          <a:bodyPr/>
          <a:lstStyle/>
          <a:p>
            <a:r>
              <a:rPr lang="en-GB" b="1" dirty="0"/>
              <a:t>Pope John XXIII: Peace on Earth 1963</a:t>
            </a:r>
            <a:endParaRPr lang="en-US" b="1" dirty="0"/>
          </a:p>
        </p:txBody>
      </p:sp>
      <p:sp>
        <p:nvSpPr>
          <p:cNvPr id="3" name="Content Placeholder 2">
            <a:extLst>
              <a:ext uri="{FF2B5EF4-FFF2-40B4-BE49-F238E27FC236}">
                <a16:creationId xmlns:a16="http://schemas.microsoft.com/office/drawing/2014/main" id="{1F204874-D0A9-4DE7-8E9B-2E315D71D392}"/>
              </a:ext>
            </a:extLst>
          </p:cNvPr>
          <p:cNvSpPr>
            <a:spLocks noGrp="1"/>
          </p:cNvSpPr>
          <p:nvPr>
            <p:ph idx="1"/>
          </p:nvPr>
        </p:nvSpPr>
        <p:spPr>
          <a:xfrm>
            <a:off x="465826" y="1345721"/>
            <a:ext cx="9609827" cy="5175849"/>
          </a:xfrm>
        </p:spPr>
        <p:txBody>
          <a:bodyPr>
            <a:normAutofit/>
          </a:bodyPr>
          <a:lstStyle/>
          <a:p>
            <a:r>
              <a:rPr lang="en-GB" sz="2800" dirty="0"/>
              <a:t>PT 9: Human Nature is endowed with intelligence and free will. As such humans have rights and duties, which together flow as a direct consequence from their nature </a:t>
            </a:r>
          </a:p>
          <a:p>
            <a:r>
              <a:rPr lang="en-GB" sz="2800" dirty="0"/>
              <a:t>PT 28: The natural rights of which We have so far been speaking are inextricably bound up with as many duties, all applying to one and the same person</a:t>
            </a:r>
          </a:p>
          <a:p>
            <a:r>
              <a:rPr lang="en-GB" sz="2800" dirty="0"/>
              <a:t>These rights and duties derive their origin, their sustenance, and their indestructibility from the natural law, which in conferring the one imposes the other. </a:t>
            </a:r>
            <a:endParaRPr lang="en-US" sz="2800" dirty="0"/>
          </a:p>
        </p:txBody>
      </p:sp>
    </p:spTree>
    <p:extLst>
      <p:ext uri="{BB962C8B-B14F-4D97-AF65-F5344CB8AC3E}">
        <p14:creationId xmlns:p14="http://schemas.microsoft.com/office/powerpoint/2010/main" val="3818098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4FFF-8172-4F73-BBE8-AB726AE56C84}"/>
              </a:ext>
            </a:extLst>
          </p:cNvPr>
          <p:cNvSpPr>
            <a:spLocks noGrp="1"/>
          </p:cNvSpPr>
          <p:nvPr>
            <p:ph type="title"/>
          </p:nvPr>
        </p:nvSpPr>
        <p:spPr>
          <a:xfrm>
            <a:off x="838200" y="365125"/>
            <a:ext cx="10515600" cy="963343"/>
          </a:xfrm>
        </p:spPr>
        <p:txBody>
          <a:bodyPr>
            <a:normAutofit/>
          </a:bodyPr>
          <a:lstStyle/>
          <a:p>
            <a:r>
              <a:rPr lang="en-GB" sz="4400" b="1" dirty="0"/>
              <a:t>Grounds of Human Dignity</a:t>
            </a:r>
            <a:endParaRPr lang="en-US" sz="4400" b="1" dirty="0"/>
          </a:p>
        </p:txBody>
      </p:sp>
      <p:sp>
        <p:nvSpPr>
          <p:cNvPr id="3" name="Content Placeholder 2">
            <a:extLst>
              <a:ext uri="{FF2B5EF4-FFF2-40B4-BE49-F238E27FC236}">
                <a16:creationId xmlns:a16="http://schemas.microsoft.com/office/drawing/2014/main" id="{123D7D9E-3224-4656-9B43-E8DFF4622855}"/>
              </a:ext>
            </a:extLst>
          </p:cNvPr>
          <p:cNvSpPr>
            <a:spLocks noGrp="1"/>
          </p:cNvSpPr>
          <p:nvPr>
            <p:ph idx="1"/>
          </p:nvPr>
        </p:nvSpPr>
        <p:spPr>
          <a:xfrm>
            <a:off x="838200" y="1328468"/>
            <a:ext cx="9772291" cy="4848495"/>
          </a:xfrm>
        </p:spPr>
        <p:txBody>
          <a:bodyPr>
            <a:normAutofit lnSpcReduction="10000"/>
          </a:bodyPr>
          <a:lstStyle/>
          <a:p>
            <a:r>
              <a:rPr lang="en-GB" sz="3200" dirty="0"/>
              <a:t>Church’s endorsement of HR grounded in a very specific view of the dignity of the human being, as created in the image of God, and as called to communion with God </a:t>
            </a:r>
          </a:p>
          <a:p>
            <a:r>
              <a:rPr lang="en-GB" sz="3200" dirty="0"/>
              <a:t>Church relies on an account of human nature, focusing on the capacities of intellect and will indicating the kind of being humans are</a:t>
            </a:r>
          </a:p>
          <a:p>
            <a:r>
              <a:rPr lang="en-GB" sz="3200" dirty="0"/>
              <a:t>NB emphasis on characteristics of human species: NOT criteria for determining whether any individual qualifies as entitled </a:t>
            </a:r>
            <a:endParaRPr lang="en-US" sz="3200" dirty="0"/>
          </a:p>
        </p:txBody>
      </p:sp>
    </p:spTree>
    <p:extLst>
      <p:ext uri="{BB962C8B-B14F-4D97-AF65-F5344CB8AC3E}">
        <p14:creationId xmlns:p14="http://schemas.microsoft.com/office/powerpoint/2010/main" val="3583496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3239-A38C-4D24-92AB-10F53DBEE22E}"/>
              </a:ext>
            </a:extLst>
          </p:cNvPr>
          <p:cNvSpPr>
            <a:spLocks noGrp="1"/>
          </p:cNvSpPr>
          <p:nvPr>
            <p:ph type="title"/>
          </p:nvPr>
        </p:nvSpPr>
        <p:spPr>
          <a:xfrm>
            <a:off x="677334" y="609600"/>
            <a:ext cx="8596668" cy="839638"/>
          </a:xfrm>
        </p:spPr>
        <p:txBody>
          <a:bodyPr>
            <a:normAutofit/>
          </a:bodyPr>
          <a:lstStyle/>
          <a:p>
            <a:r>
              <a:rPr lang="en-GB" sz="4400" b="1" dirty="0"/>
              <a:t>Second Vatican Council 1965</a:t>
            </a:r>
            <a:endParaRPr lang="en-US" sz="4400" b="1" dirty="0"/>
          </a:p>
        </p:txBody>
      </p:sp>
      <p:sp>
        <p:nvSpPr>
          <p:cNvPr id="3" name="Content Placeholder 2">
            <a:extLst>
              <a:ext uri="{FF2B5EF4-FFF2-40B4-BE49-F238E27FC236}">
                <a16:creationId xmlns:a16="http://schemas.microsoft.com/office/drawing/2014/main" id="{5B389E96-FCAA-41E0-AF23-A7D42CF4F5A1}"/>
              </a:ext>
            </a:extLst>
          </p:cNvPr>
          <p:cNvSpPr>
            <a:spLocks noGrp="1"/>
          </p:cNvSpPr>
          <p:nvPr>
            <p:ph idx="1"/>
          </p:nvPr>
        </p:nvSpPr>
        <p:spPr>
          <a:xfrm>
            <a:off x="677333" y="1449239"/>
            <a:ext cx="9484583" cy="4592124"/>
          </a:xfrm>
        </p:spPr>
        <p:txBody>
          <a:bodyPr>
            <a:normAutofit/>
          </a:bodyPr>
          <a:lstStyle/>
          <a:p>
            <a:pPr marL="0" indent="0">
              <a:buNone/>
            </a:pPr>
            <a:r>
              <a:rPr lang="en-GB" sz="3200" dirty="0">
                <a:latin typeface="Calibri" panose="020F0502020204030204" pitchFamily="34" charset="0"/>
                <a:ea typeface="Calibri" panose="020F0502020204030204" pitchFamily="34" charset="0"/>
                <a:cs typeface="Times New Roman" panose="02020603050405020304" pitchFamily="18" charset="0"/>
              </a:rPr>
              <a:t>GS 26: Every day human interdependence grows more tightly drawn and spreads by degrees over the whole world. As a result the common good, that is, the sum of those conditions of social life which allow social groups and their individual members relatively thorough and ready access to their own fulfilment, today takes on an increasingly universal complexion and consequently involves rights and duties with respect to the whole human race. </a:t>
            </a:r>
            <a:endParaRPr lang="en-GB" sz="3200" dirty="0"/>
          </a:p>
          <a:p>
            <a:endParaRPr lang="en-GB" sz="2800" dirty="0"/>
          </a:p>
          <a:p>
            <a:endParaRPr lang="en-US" sz="2800" dirty="0"/>
          </a:p>
        </p:txBody>
      </p:sp>
    </p:spTree>
    <p:extLst>
      <p:ext uri="{BB962C8B-B14F-4D97-AF65-F5344CB8AC3E}">
        <p14:creationId xmlns:p14="http://schemas.microsoft.com/office/powerpoint/2010/main" val="1381545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900F9-F550-4C61-BABF-3F1137C3D687}"/>
              </a:ext>
            </a:extLst>
          </p:cNvPr>
          <p:cNvSpPr>
            <a:spLocks noGrp="1"/>
          </p:cNvSpPr>
          <p:nvPr>
            <p:ph type="title"/>
          </p:nvPr>
        </p:nvSpPr>
        <p:spPr>
          <a:xfrm>
            <a:off x="677334" y="609600"/>
            <a:ext cx="8596668" cy="770626"/>
          </a:xfrm>
        </p:spPr>
        <p:txBody>
          <a:bodyPr/>
          <a:lstStyle/>
          <a:p>
            <a:r>
              <a:rPr lang="en-GB" dirty="0" err="1"/>
              <a:t>Gaudium</a:t>
            </a:r>
            <a:r>
              <a:rPr lang="en-GB" dirty="0"/>
              <a:t> et </a:t>
            </a:r>
            <a:r>
              <a:rPr lang="en-GB" dirty="0" err="1"/>
              <a:t>Spes</a:t>
            </a:r>
            <a:r>
              <a:rPr lang="en-GB" dirty="0"/>
              <a:t> cont’d</a:t>
            </a:r>
            <a:endParaRPr lang="en-US" dirty="0"/>
          </a:p>
        </p:txBody>
      </p:sp>
      <p:sp>
        <p:nvSpPr>
          <p:cNvPr id="3" name="Content Placeholder 2">
            <a:extLst>
              <a:ext uri="{FF2B5EF4-FFF2-40B4-BE49-F238E27FC236}">
                <a16:creationId xmlns:a16="http://schemas.microsoft.com/office/drawing/2014/main" id="{70EDC2BA-5339-4739-917D-B3D4199E47E5}"/>
              </a:ext>
            </a:extLst>
          </p:cNvPr>
          <p:cNvSpPr>
            <a:spLocks noGrp="1"/>
          </p:cNvSpPr>
          <p:nvPr>
            <p:ph idx="1"/>
          </p:nvPr>
        </p:nvSpPr>
        <p:spPr>
          <a:xfrm>
            <a:off x="677333" y="1535503"/>
            <a:ext cx="9225791" cy="4505860"/>
          </a:xfrm>
        </p:spPr>
        <p:txBody>
          <a:bodyPr>
            <a:normAutofit/>
          </a:bodyPr>
          <a:lstStyle/>
          <a:p>
            <a:r>
              <a:rPr lang="en-GB" sz="2800" dirty="0"/>
              <a:t>GS 26: there is a growing awareness of the exalted dignity proper to the human person, since he/she stands above all things, and her/his rights and duties are universal and inviolable</a:t>
            </a:r>
          </a:p>
          <a:p>
            <a:r>
              <a:rPr lang="en-GB" sz="2800" dirty="0"/>
              <a:t>GS 29: Since all people possess a rational soul and are created in God's likeness, since they have the same nature and origin, have been redeemed by Christ and enjoy the same divine calling and destiny, the basic equality of all must receive increasingly greater recognition</a:t>
            </a:r>
            <a:endParaRPr lang="en-US" sz="2800" dirty="0"/>
          </a:p>
        </p:txBody>
      </p:sp>
    </p:spTree>
    <p:extLst>
      <p:ext uri="{BB962C8B-B14F-4D97-AF65-F5344CB8AC3E}">
        <p14:creationId xmlns:p14="http://schemas.microsoft.com/office/powerpoint/2010/main" val="2695546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81C8F-0A18-41B3-926B-557B7104FAA7}"/>
              </a:ext>
            </a:extLst>
          </p:cNvPr>
          <p:cNvSpPr>
            <a:spLocks noGrp="1"/>
          </p:cNvSpPr>
          <p:nvPr>
            <p:ph type="title"/>
          </p:nvPr>
        </p:nvSpPr>
        <p:spPr>
          <a:xfrm>
            <a:off x="779253" y="500062"/>
            <a:ext cx="10515600" cy="1325563"/>
          </a:xfrm>
        </p:spPr>
        <p:txBody>
          <a:bodyPr/>
          <a:lstStyle/>
          <a:p>
            <a:r>
              <a:rPr lang="en-GB" b="1" dirty="0"/>
              <a:t>Bigger Picture: Context of Teaching </a:t>
            </a:r>
            <a:endParaRPr lang="en-US" b="1" dirty="0"/>
          </a:p>
        </p:txBody>
      </p:sp>
      <p:sp>
        <p:nvSpPr>
          <p:cNvPr id="3" name="Content Placeholder 2">
            <a:extLst>
              <a:ext uri="{FF2B5EF4-FFF2-40B4-BE49-F238E27FC236}">
                <a16:creationId xmlns:a16="http://schemas.microsoft.com/office/drawing/2014/main" id="{59AE530B-285B-413C-8E57-1975815B2CCA}"/>
              </a:ext>
            </a:extLst>
          </p:cNvPr>
          <p:cNvSpPr>
            <a:spLocks noGrp="1"/>
          </p:cNvSpPr>
          <p:nvPr>
            <p:ph idx="1"/>
          </p:nvPr>
        </p:nvSpPr>
        <p:spPr>
          <a:xfrm>
            <a:off x="677334" y="1414733"/>
            <a:ext cx="8596668" cy="4626630"/>
          </a:xfrm>
        </p:spPr>
        <p:txBody>
          <a:bodyPr>
            <a:normAutofit fontScale="92500"/>
          </a:bodyPr>
          <a:lstStyle/>
          <a:p>
            <a:r>
              <a:rPr lang="en-GB" sz="3600" dirty="0"/>
              <a:t>The Catholic position sees Human Dignity of the Person in the context of other great themes of the church’s social teaching: Solidarity, Subsidiarity, the Common Good</a:t>
            </a:r>
          </a:p>
          <a:p>
            <a:r>
              <a:rPr lang="en-GB" sz="3600" dirty="0"/>
              <a:t>Human Dignity</a:t>
            </a:r>
          </a:p>
          <a:p>
            <a:r>
              <a:rPr lang="en-GB" sz="3600" dirty="0"/>
              <a:t>Solidarity</a:t>
            </a:r>
          </a:p>
          <a:p>
            <a:r>
              <a:rPr lang="en-GB" sz="3600" dirty="0"/>
              <a:t>Subsidiarity</a:t>
            </a:r>
          </a:p>
          <a:p>
            <a:r>
              <a:rPr lang="en-GB" sz="3600" dirty="0"/>
              <a:t>Common Good</a:t>
            </a:r>
            <a:endParaRPr lang="en-US" sz="3600" dirty="0"/>
          </a:p>
          <a:p>
            <a:endParaRPr lang="en-US" dirty="0"/>
          </a:p>
        </p:txBody>
      </p:sp>
    </p:spTree>
    <p:extLst>
      <p:ext uri="{BB962C8B-B14F-4D97-AF65-F5344CB8AC3E}">
        <p14:creationId xmlns:p14="http://schemas.microsoft.com/office/powerpoint/2010/main" val="2075175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7AE7-F024-484D-A11B-88E65B140126}"/>
              </a:ext>
            </a:extLst>
          </p:cNvPr>
          <p:cNvSpPr>
            <a:spLocks noGrp="1"/>
          </p:cNvSpPr>
          <p:nvPr>
            <p:ph type="title"/>
          </p:nvPr>
        </p:nvSpPr>
        <p:spPr>
          <a:xfrm>
            <a:off x="838200" y="365125"/>
            <a:ext cx="10515600" cy="911583"/>
          </a:xfrm>
        </p:spPr>
        <p:txBody>
          <a:bodyPr>
            <a:normAutofit/>
          </a:bodyPr>
          <a:lstStyle/>
          <a:p>
            <a:r>
              <a:rPr lang="en-GB" sz="4400" b="1" dirty="0"/>
              <a:t>Common Goods Context of HRs</a:t>
            </a:r>
            <a:endParaRPr lang="en-US" sz="4400" b="1" dirty="0"/>
          </a:p>
        </p:txBody>
      </p:sp>
      <p:sp>
        <p:nvSpPr>
          <p:cNvPr id="3" name="Content Placeholder 2">
            <a:extLst>
              <a:ext uri="{FF2B5EF4-FFF2-40B4-BE49-F238E27FC236}">
                <a16:creationId xmlns:a16="http://schemas.microsoft.com/office/drawing/2014/main" id="{CA4B95CB-C357-4012-9204-8BB442678D39}"/>
              </a:ext>
            </a:extLst>
          </p:cNvPr>
          <p:cNvSpPr>
            <a:spLocks noGrp="1"/>
          </p:cNvSpPr>
          <p:nvPr>
            <p:ph idx="1"/>
          </p:nvPr>
        </p:nvSpPr>
        <p:spPr>
          <a:xfrm>
            <a:off x="838200" y="1276709"/>
            <a:ext cx="9461740" cy="4900254"/>
          </a:xfrm>
        </p:spPr>
        <p:txBody>
          <a:bodyPr>
            <a:noAutofit/>
          </a:bodyPr>
          <a:lstStyle/>
          <a:p>
            <a:r>
              <a:rPr lang="en-GB" sz="2800" dirty="0"/>
              <a:t>Common good impose duties on both individuals and civil authorities</a:t>
            </a:r>
          </a:p>
          <a:p>
            <a:r>
              <a:rPr lang="en-GB" sz="2800" dirty="0"/>
              <a:t>Duties as source of the limitation of any claimed right</a:t>
            </a:r>
          </a:p>
          <a:p>
            <a:r>
              <a:rPr lang="en-GB" sz="2800" dirty="0"/>
              <a:t>Officials have obligations to maintain the conditions necessary for the flourishing of individuals and groups</a:t>
            </a:r>
          </a:p>
          <a:p>
            <a:r>
              <a:rPr lang="en-GB" sz="2800" dirty="0"/>
              <a:t>HR are not absolute: counterbalancing considerations have grounds</a:t>
            </a:r>
          </a:p>
          <a:p>
            <a:r>
              <a:rPr lang="en-GB" sz="2800" dirty="0"/>
              <a:t>Lack of such resources in the legal and political arenas contributes both to the inflation of HR and the weak controls in the face of almost absolutized HR claims</a:t>
            </a:r>
            <a:endParaRPr lang="en-US" sz="2800" dirty="0"/>
          </a:p>
        </p:txBody>
      </p:sp>
    </p:spTree>
    <p:extLst>
      <p:ext uri="{BB962C8B-B14F-4D97-AF65-F5344CB8AC3E}">
        <p14:creationId xmlns:p14="http://schemas.microsoft.com/office/powerpoint/2010/main" val="2093617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B0904-7AF0-4785-97BE-5A439796568D}"/>
              </a:ext>
            </a:extLst>
          </p:cNvPr>
          <p:cNvSpPr>
            <a:spLocks noGrp="1"/>
          </p:cNvSpPr>
          <p:nvPr>
            <p:ph type="title"/>
          </p:nvPr>
        </p:nvSpPr>
        <p:spPr>
          <a:xfrm>
            <a:off x="838200" y="365126"/>
            <a:ext cx="10515600" cy="859826"/>
          </a:xfrm>
        </p:spPr>
        <p:txBody>
          <a:bodyPr>
            <a:normAutofit/>
          </a:bodyPr>
          <a:lstStyle/>
          <a:p>
            <a:r>
              <a:rPr lang="en-GB" sz="4400" b="1" dirty="0"/>
              <a:t>Implications of the Analysis</a:t>
            </a:r>
            <a:endParaRPr lang="en-US" sz="4400" b="1" dirty="0"/>
          </a:p>
        </p:txBody>
      </p:sp>
      <p:sp>
        <p:nvSpPr>
          <p:cNvPr id="3" name="Content Placeholder 2">
            <a:extLst>
              <a:ext uri="{FF2B5EF4-FFF2-40B4-BE49-F238E27FC236}">
                <a16:creationId xmlns:a16="http://schemas.microsoft.com/office/drawing/2014/main" id="{1EA2BC36-9056-4A93-89C9-B633277E3AA2}"/>
              </a:ext>
            </a:extLst>
          </p:cNvPr>
          <p:cNvSpPr>
            <a:spLocks noGrp="1"/>
          </p:cNvSpPr>
          <p:nvPr>
            <p:ph idx="1"/>
          </p:nvPr>
        </p:nvSpPr>
        <p:spPr>
          <a:xfrm>
            <a:off x="838200" y="1397480"/>
            <a:ext cx="10013830" cy="4779484"/>
          </a:xfrm>
        </p:spPr>
        <p:txBody>
          <a:bodyPr>
            <a:noAutofit/>
          </a:bodyPr>
          <a:lstStyle/>
          <a:p>
            <a:r>
              <a:rPr lang="en-GB" sz="2800" dirty="0"/>
              <a:t>As Christians involved in 4 areas, we have a </a:t>
            </a:r>
            <a:r>
              <a:rPr lang="en-GB" sz="2800" b="1" dirty="0"/>
              <a:t>distinctive approach </a:t>
            </a:r>
            <a:r>
              <a:rPr lang="en-GB" sz="2800" dirty="0"/>
              <a:t>and are aware of </a:t>
            </a:r>
            <a:r>
              <a:rPr lang="en-GB" sz="2800" b="1" dirty="0"/>
              <a:t>our resources</a:t>
            </a:r>
            <a:r>
              <a:rPr lang="en-GB" sz="2800" dirty="0"/>
              <a:t> to make a valuable contribution for the sake of the common good</a:t>
            </a:r>
          </a:p>
          <a:p>
            <a:r>
              <a:rPr lang="en-GB" sz="2800" dirty="0"/>
              <a:t>A vision of the reasons for the dignity of human beings</a:t>
            </a:r>
          </a:p>
          <a:p>
            <a:r>
              <a:rPr lang="en-GB" sz="2800" dirty="0"/>
              <a:t>A vision of the integral fulfilment of individuals and groups</a:t>
            </a:r>
          </a:p>
          <a:p>
            <a:r>
              <a:rPr lang="en-GB" sz="2800" dirty="0"/>
              <a:t>A grasp of the role of legal instruments (HRs) and other conditions in relation to human flourishing, qualifying the force of their appeal</a:t>
            </a:r>
          </a:p>
          <a:p>
            <a:r>
              <a:rPr lang="en-GB" sz="2800" dirty="0"/>
              <a:t>Awareness of common goods, both as ultimate ends, and conditions</a:t>
            </a:r>
            <a:endParaRPr lang="en-US" sz="2800" dirty="0"/>
          </a:p>
        </p:txBody>
      </p:sp>
    </p:spTree>
    <p:extLst>
      <p:ext uri="{BB962C8B-B14F-4D97-AF65-F5344CB8AC3E}">
        <p14:creationId xmlns:p14="http://schemas.microsoft.com/office/powerpoint/2010/main" val="2601808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7D20-8721-4CA8-91B5-7F4D338BB7C5}"/>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F5E9B6AF-F631-4F4F-AC47-2AECE260C154}"/>
              </a:ext>
            </a:extLst>
          </p:cNvPr>
          <p:cNvGraphicFramePr>
            <a:graphicFrameLocks noGrp="1"/>
          </p:cNvGraphicFramePr>
          <p:nvPr>
            <p:ph idx="1"/>
            <p:extLst>
              <p:ext uri="{D42A27DB-BD31-4B8C-83A1-F6EECF244321}">
                <p14:modId xmlns:p14="http://schemas.microsoft.com/office/powerpoint/2010/main" val="876806876"/>
              </p:ext>
            </p:extLst>
          </p:nvPr>
        </p:nvGraphicFramePr>
        <p:xfrm>
          <a:off x="1466491" y="822325"/>
          <a:ext cx="9887309" cy="5528622"/>
        </p:xfrm>
        <a:graphic>
          <a:graphicData uri="http://schemas.openxmlformats.org/drawingml/2006/table">
            <a:tbl>
              <a:tblPr firstRow="1" firstCol="1" bandRow="1">
                <a:tableStyleId>{5C22544A-7EE6-4342-B048-85BDC9FD1C3A}</a:tableStyleId>
              </a:tblPr>
              <a:tblGrid>
                <a:gridCol w="4194616">
                  <a:extLst>
                    <a:ext uri="{9D8B030D-6E8A-4147-A177-3AD203B41FA5}">
                      <a16:colId xmlns:a16="http://schemas.microsoft.com/office/drawing/2014/main" val="640697965"/>
                    </a:ext>
                  </a:extLst>
                </a:gridCol>
                <a:gridCol w="749038">
                  <a:extLst>
                    <a:ext uri="{9D8B030D-6E8A-4147-A177-3AD203B41FA5}">
                      <a16:colId xmlns:a16="http://schemas.microsoft.com/office/drawing/2014/main" val="2114705269"/>
                    </a:ext>
                  </a:extLst>
                </a:gridCol>
                <a:gridCol w="4943655">
                  <a:extLst>
                    <a:ext uri="{9D8B030D-6E8A-4147-A177-3AD203B41FA5}">
                      <a16:colId xmlns:a16="http://schemas.microsoft.com/office/drawing/2014/main" val="2642994692"/>
                    </a:ext>
                  </a:extLst>
                </a:gridCol>
              </a:tblGrid>
              <a:tr h="2426294">
                <a:tc>
                  <a:txBody>
                    <a:bodyPr/>
                    <a:lstStyle/>
                    <a:p>
                      <a:pPr>
                        <a:spcAft>
                          <a:spcPts val="0"/>
                        </a:spcAft>
                      </a:pPr>
                      <a:r>
                        <a:rPr lang="en-GB" sz="1800" dirty="0">
                          <a:effectLst/>
                          <a:latin typeface="Arial" panose="020B0604020202020204" pitchFamily="34" charset="0"/>
                          <a:cs typeface="Arial" panose="020B0604020202020204" pitchFamily="34" charset="0"/>
                        </a:rPr>
                        <a:t>LAW</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International Conventions: ECHR</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National Legislation: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UK HR Act</a:t>
                      </a:r>
                      <a:endParaRPr lang="en-US" sz="1800" dirty="0">
                        <a:effectLst/>
                        <a:latin typeface="Arial" panose="020B0604020202020204" pitchFamily="34" charset="0"/>
                        <a:cs typeface="Arial" panose="020B0604020202020204" pitchFamily="34" charset="0"/>
                      </a:endParaRPr>
                    </a:p>
                  </a:txBody>
                  <a:tcPr marL="68580" marR="68580" marT="0" marB="0"/>
                </a:tc>
                <a:tc>
                  <a:txBody>
                    <a:bodyPr/>
                    <a:lstStyle/>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p>
                      <a:pPr>
                        <a:spcAft>
                          <a:spcPts val="0"/>
                        </a:spcAft>
                      </a:pPr>
                      <a:r>
                        <a:rPr lang="en-GB" sz="1800">
                          <a:effectLst/>
                          <a:highlight>
                            <a:srgbClr val="FFFF00"/>
                          </a:highligh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txBody>
                  <a:tcPr marL="68580" marR="68580" marT="0" marB="0"/>
                </a:tc>
                <a:tc>
                  <a:txBody>
                    <a:bodyPr/>
                    <a:lstStyle/>
                    <a:p>
                      <a:pPr>
                        <a:spcAft>
                          <a:spcPts val="0"/>
                        </a:spcAft>
                      </a:pPr>
                      <a:r>
                        <a:rPr lang="en-GB" sz="1800" dirty="0">
                          <a:effectLst/>
                          <a:latin typeface="Arial" panose="020B0604020202020204" pitchFamily="34" charset="0"/>
                          <a:cs typeface="Arial" panose="020B0604020202020204" pitchFamily="34" charset="0"/>
                        </a:rPr>
                        <a:t>PHILOSOPHY </a:t>
                      </a:r>
                    </a:p>
                    <a:p>
                      <a:pPr>
                        <a:spcAft>
                          <a:spcPts val="0"/>
                        </a:spcAft>
                      </a:pP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(Also: ethics, theology)</a:t>
                      </a:r>
                    </a:p>
                    <a:p>
                      <a:pPr>
                        <a:spcAft>
                          <a:spcPts val="0"/>
                        </a:spcAft>
                      </a:pPr>
                      <a:r>
                        <a:rPr lang="en-GB" sz="1800" dirty="0">
                          <a:solidFill>
                            <a:srgbClr val="FFFF00"/>
                          </a:solidFill>
                          <a:effectLst/>
                          <a:latin typeface="Arial" panose="020B0604020202020204" pitchFamily="34" charset="0"/>
                          <a:cs typeface="Arial" panose="020B0604020202020204" pitchFamily="34" charset="0"/>
                        </a:rPr>
                        <a:t>Catholic World-View: answers to questions</a:t>
                      </a:r>
                      <a:endParaRPr lang="en-US" sz="1800" dirty="0">
                        <a:solidFill>
                          <a:srgbClr val="FFFF00"/>
                        </a:solidFill>
                        <a:effectLst/>
                        <a:latin typeface="Arial" panose="020B0604020202020204" pitchFamily="34" charset="0"/>
                        <a:cs typeface="Arial" panose="020B0604020202020204" pitchFamily="34" charset="0"/>
                      </a:endParaRPr>
                    </a:p>
                    <a:p>
                      <a:pPr>
                        <a:spcAft>
                          <a:spcPts val="0"/>
                        </a:spcAft>
                      </a:pPr>
                      <a:r>
                        <a:rPr lang="en-GB" sz="1800" dirty="0">
                          <a:solidFill>
                            <a:srgbClr val="FFFF00"/>
                          </a:solidFill>
                          <a:effectLst/>
                          <a:latin typeface="Arial" panose="020B0604020202020204" pitchFamily="34" charset="0"/>
                          <a:cs typeface="Arial" panose="020B0604020202020204" pitchFamily="34" charset="0"/>
                        </a:rPr>
                        <a:t>What BASIS for HR? </a:t>
                      </a:r>
                      <a:endParaRPr lang="en-US" sz="1800" dirty="0">
                        <a:solidFill>
                          <a:srgbClr val="FFFF00"/>
                        </a:solidFill>
                        <a:effectLst/>
                        <a:latin typeface="Arial" panose="020B0604020202020204" pitchFamily="34" charset="0"/>
                        <a:cs typeface="Arial" panose="020B0604020202020204" pitchFamily="34" charset="0"/>
                      </a:endParaRPr>
                    </a:p>
                    <a:p>
                      <a:pPr>
                        <a:spcAft>
                          <a:spcPts val="0"/>
                        </a:spcAft>
                      </a:pPr>
                      <a:r>
                        <a:rPr lang="en-GB" sz="1800" dirty="0">
                          <a:solidFill>
                            <a:srgbClr val="FFFF00"/>
                          </a:solidFill>
                          <a:effectLst/>
                          <a:latin typeface="Arial" panose="020B0604020202020204" pitchFamily="34" charset="0"/>
                          <a:cs typeface="Arial" panose="020B0604020202020204" pitchFamily="34" charset="0"/>
                        </a:rPr>
                        <a:t>What does DIGNITY mean? </a:t>
                      </a:r>
                      <a:endParaRPr lang="en-US" sz="1800" dirty="0">
                        <a:solidFill>
                          <a:srgbClr val="FFFF00"/>
                        </a:solidFill>
                        <a:effectLst/>
                        <a:latin typeface="Arial" panose="020B0604020202020204" pitchFamily="34" charset="0"/>
                        <a:cs typeface="Arial" panose="020B0604020202020204" pitchFamily="34" charset="0"/>
                      </a:endParaRPr>
                    </a:p>
                    <a:p>
                      <a:pPr>
                        <a:spcAft>
                          <a:spcPts val="0"/>
                        </a:spcAft>
                      </a:pPr>
                      <a:r>
                        <a:rPr lang="en-GB" sz="1800" dirty="0">
                          <a:solidFill>
                            <a:srgbClr val="FFFF00"/>
                          </a:solidFill>
                          <a:effectLst/>
                          <a:latin typeface="Arial" panose="020B0604020202020204" pitchFamily="34" charset="0"/>
                          <a:cs typeface="Arial" panose="020B0604020202020204" pitchFamily="34" charset="0"/>
                        </a:rPr>
                        <a:t>How linked to HR?</a:t>
                      </a:r>
                      <a:endParaRPr lang="en-US" sz="1800" dirty="0">
                        <a:solidFill>
                          <a:srgbClr val="FFFF00"/>
                        </a:solidFill>
                        <a:effectLst/>
                        <a:latin typeface="Arial" panose="020B0604020202020204" pitchFamily="34" charset="0"/>
                        <a:cs typeface="Arial" panose="020B0604020202020204" pitchFamily="34" charset="0"/>
                      </a:endParaRPr>
                    </a:p>
                    <a:p>
                      <a:pPr>
                        <a:spcAft>
                          <a:spcPts val="0"/>
                        </a:spcAft>
                      </a:pPr>
                      <a:r>
                        <a:rPr lang="en-GB" sz="1800" dirty="0">
                          <a:solidFill>
                            <a:srgbClr val="FFFF00"/>
                          </a:solidFill>
                          <a:effectLst/>
                          <a:latin typeface="Arial" panose="020B0604020202020204" pitchFamily="34" charset="0"/>
                          <a:cs typeface="Arial" panose="020B0604020202020204" pitchFamily="34" charset="0"/>
                        </a:rPr>
                        <a:t>Common Goods as basis for limitation of Rights</a:t>
                      </a:r>
                      <a:endParaRPr lang="en-US" sz="1800" dirty="0">
                        <a:solidFill>
                          <a:srgbClr val="FFFF00"/>
                        </a:solidFill>
                        <a:effectLst/>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40579360"/>
                  </a:ext>
                </a:extLst>
              </a:tr>
              <a:tr h="314637">
                <a:tc>
                  <a:txBody>
                    <a:bodyPr/>
                    <a:lstStyle/>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txBody>
                  <a:tcPr marL="68580" marR="68580" marT="0" marB="0"/>
                </a:tc>
                <a:tc>
                  <a:txBody>
                    <a:bodyPr/>
                    <a:lstStyle/>
                    <a:p>
                      <a:pPr>
                        <a:spcAft>
                          <a:spcPts val="0"/>
                        </a:spcAft>
                      </a:pPr>
                      <a:endParaRPr lang="en-GB" sz="1800">
                        <a:effectLst/>
                        <a:latin typeface="Arial" panose="020B0604020202020204" pitchFamily="34" charset="0"/>
                        <a:cs typeface="Arial" panose="020B0604020202020204" pitchFamily="34" charset="0"/>
                      </a:endParaRPr>
                    </a:p>
                    <a:p>
                      <a:pPr>
                        <a:spcAft>
                          <a:spcPts val="0"/>
                        </a:spcAft>
                      </a:pPr>
                      <a:r>
                        <a:rPr lang="en-GB" sz="1800">
                          <a:effectLst/>
                          <a:latin typeface="Arial" panose="020B0604020202020204" pitchFamily="34" charset="0"/>
                          <a:cs typeface="Arial" panose="020B0604020202020204" pitchFamily="34" charset="0"/>
                        </a:rPr>
                        <a:t> </a:t>
                      </a:r>
                      <a:endParaRPr lang="en-US" sz="1800">
                        <a:effectLst/>
                        <a:latin typeface="Arial" panose="020B0604020202020204" pitchFamily="34" charset="0"/>
                        <a:cs typeface="Arial" panose="020B0604020202020204" pitchFamily="34" charset="0"/>
                      </a:endParaRPr>
                    </a:p>
                  </a:txBody>
                  <a:tcPr marL="68580" marR="68580" marT="0" marB="0"/>
                </a:tc>
                <a:tc>
                  <a:txBody>
                    <a:bodyPr/>
                    <a:lstStyle/>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73588354"/>
                  </a:ext>
                </a:extLst>
              </a:tr>
              <a:tr h="2511102">
                <a:tc>
                  <a:txBody>
                    <a:bodyPr/>
                    <a:lstStyle/>
                    <a:p>
                      <a:pPr>
                        <a:spcAft>
                          <a:spcPts val="0"/>
                        </a:spcAft>
                      </a:pPr>
                      <a:r>
                        <a:rPr lang="en-GB" sz="1800" dirty="0">
                          <a:effectLst/>
                          <a:latin typeface="Arial" panose="020B0604020202020204" pitchFamily="34" charset="0"/>
                          <a:cs typeface="Arial" panose="020B0604020202020204" pitchFamily="34" charset="0"/>
                        </a:rPr>
                        <a:t>ADVOCACY</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Campaigning on concrete rights issues:</a:t>
                      </a:r>
                      <a:endParaRPr lang="en-US" sz="18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GB" sz="1800" dirty="0">
                          <a:effectLst/>
                          <a:latin typeface="Arial" panose="020B0604020202020204" pitchFamily="34" charset="0"/>
                          <a:cs typeface="Arial" panose="020B0604020202020204" pitchFamily="34" charset="0"/>
                        </a:rPr>
                        <a:t>Implementation</a:t>
                      </a:r>
                      <a:endParaRPr lang="en-US" sz="18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GB" sz="1800" dirty="0">
                          <a:effectLst/>
                          <a:latin typeface="Arial" panose="020B0604020202020204" pitchFamily="34" charset="0"/>
                          <a:cs typeface="Arial" panose="020B0604020202020204" pitchFamily="34" charset="0"/>
                        </a:rPr>
                        <a:t>Creation</a:t>
                      </a:r>
                      <a:endParaRPr lang="en-US" sz="18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GB" sz="1800" dirty="0">
                          <a:effectLst/>
                          <a:latin typeface="Arial" panose="020B0604020202020204" pitchFamily="34" charset="0"/>
                          <a:cs typeface="Arial" panose="020B0604020202020204" pitchFamily="34" charset="0"/>
                        </a:rPr>
                        <a:t>Enforcement</a:t>
                      </a:r>
                      <a:endParaRPr lang="en-US" sz="1800" dirty="0">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GB" sz="1800" dirty="0">
                          <a:effectLst/>
                          <a:latin typeface="Arial" panose="020B0604020202020204" pitchFamily="34" charset="0"/>
                          <a:cs typeface="Arial" panose="020B0604020202020204" pitchFamily="34" charset="0"/>
                        </a:rPr>
                        <a:t>Institutions </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txBody>
                  <a:tcPr marL="68580" marR="68580" marT="0" marB="0"/>
                </a:tc>
                <a:tc>
                  <a:txBody>
                    <a:bodyPr/>
                    <a:lstStyle/>
                    <a:p>
                      <a:pPr>
                        <a:spcAft>
                          <a:spcPts val="0"/>
                        </a:spcAft>
                      </a:pPr>
                      <a:r>
                        <a:rPr lang="en-US" sz="1800" dirty="0">
                          <a:effectLst/>
                          <a:latin typeface="Arial" panose="020B0604020202020204" pitchFamily="34" charset="0"/>
                          <a:cs typeface="Arial" panose="020B0604020202020204" pitchFamily="34" charset="0"/>
                        </a:rPr>
                        <a:t/>
                      </a:r>
                      <a:br>
                        <a:rPr lang="en-US" sz="1800" dirty="0">
                          <a:effectLst/>
                          <a:latin typeface="Arial" panose="020B0604020202020204" pitchFamily="34" charset="0"/>
                          <a:cs typeface="Arial" panose="020B0604020202020204" pitchFamily="34" charset="0"/>
                        </a:rPr>
                      </a:br>
                      <a:r>
                        <a:rPr lang="en-GB" sz="1800" dirty="0">
                          <a:effectLst/>
                          <a:latin typeface="Arial" panose="020B0604020202020204" pitchFamily="34" charset="0"/>
                          <a:cs typeface="Arial" panose="020B0604020202020204" pitchFamily="34" charset="0"/>
                        </a:rPr>
                        <a:t>         POLITICS</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Role of HR in Constitutions, Political parties &amp; programmes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 </a:t>
                      </a:r>
                      <a:endParaRPr lang="en-US" sz="1800" dirty="0">
                        <a:effectLst/>
                        <a:latin typeface="Arial" panose="020B0604020202020204" pitchFamily="34" charset="0"/>
                        <a:cs typeface="Arial" panose="020B0604020202020204" pitchFamily="34" charset="0"/>
                      </a:endParaRPr>
                    </a:p>
                    <a:p>
                      <a:pPr>
                        <a:spcAft>
                          <a:spcPts val="0"/>
                        </a:spcAft>
                      </a:pPr>
                      <a:r>
                        <a:rPr lang="en-GB" sz="1800" dirty="0">
                          <a:effectLst/>
                          <a:latin typeface="Arial" panose="020B0604020202020204" pitchFamily="34" charset="0"/>
                          <a:cs typeface="Arial" panose="020B0604020202020204" pitchFamily="34" charset="0"/>
                        </a:rPr>
                        <a:t>A Right to Abortion, Euthanasia</a:t>
                      </a:r>
                      <a:endParaRPr lang="en-US" sz="1800" dirty="0">
                        <a:effectLst/>
                        <a:latin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52544809"/>
                  </a:ext>
                </a:extLst>
              </a:tr>
            </a:tbl>
          </a:graphicData>
        </a:graphic>
      </p:graphicFrame>
      <p:sp>
        <p:nvSpPr>
          <p:cNvPr id="7" name="Rectangle 2">
            <a:extLst>
              <a:ext uri="{FF2B5EF4-FFF2-40B4-BE49-F238E27FC236}">
                <a16:creationId xmlns:a16="http://schemas.microsoft.com/office/drawing/2014/main" id="{0F6B44C5-27E5-4CC8-9F1E-364D93FA0CF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p>
        </p:txBody>
      </p:sp>
    </p:spTree>
    <p:extLst>
      <p:ext uri="{BB962C8B-B14F-4D97-AF65-F5344CB8AC3E}">
        <p14:creationId xmlns:p14="http://schemas.microsoft.com/office/powerpoint/2010/main" val="3447108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424</TotalTime>
  <Words>1313</Words>
  <Application>Microsoft Office PowerPoint</Application>
  <PresentationFormat>Widescreen</PresentationFormat>
  <Paragraphs>163</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Calibri</vt:lpstr>
      <vt:lpstr>Calibri Light</vt:lpstr>
      <vt:lpstr>Times New Roman</vt:lpstr>
      <vt:lpstr>Trebuchet MS</vt:lpstr>
      <vt:lpstr>Wingdings 3</vt:lpstr>
      <vt:lpstr>Office Theme</vt:lpstr>
      <vt:lpstr>Facet</vt:lpstr>
      <vt:lpstr>HUMAN RIGHTS: CATHOLIC CONCERNS</vt:lpstr>
      <vt:lpstr>4 AREAS OF DEBATE</vt:lpstr>
      <vt:lpstr>LAW</vt:lpstr>
      <vt:lpstr>PHILOSOPHY</vt:lpstr>
      <vt:lpstr>ADVOCACY</vt:lpstr>
      <vt:lpstr>POLITICS</vt:lpstr>
      <vt:lpstr>WHERE DO WE SPEAK?</vt:lpstr>
      <vt:lpstr>Is there a Human Right to Drinking Water?</vt:lpstr>
      <vt:lpstr>BRITISH FRUSTRATIONS</vt:lpstr>
      <vt:lpstr>SCANDALOUS SUGGESTION</vt:lpstr>
      <vt:lpstr>SOURCE OF DIFFICULTY</vt:lpstr>
      <vt:lpstr>Problems with Limitation of HR</vt:lpstr>
      <vt:lpstr>Philosophers’ Reflections</vt:lpstr>
      <vt:lpstr>Source of  Current Confusion</vt:lpstr>
      <vt:lpstr>Catholic Social Teaching</vt:lpstr>
      <vt:lpstr>Pope John XXIII: Peace on Earth 1963</vt:lpstr>
      <vt:lpstr>Grounds of Human Dignity</vt:lpstr>
      <vt:lpstr>Second Vatican Council 1965</vt:lpstr>
      <vt:lpstr>Gaudium et Spes cont’d</vt:lpstr>
      <vt:lpstr>Bigger Picture: Context of Teaching </vt:lpstr>
      <vt:lpstr>Common Goods Context of HRs</vt:lpstr>
      <vt:lpstr>Implications of the Analysis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CATHOLIC CONCERNS</dc:title>
  <dc:creator>Patrick Riordan</dc:creator>
  <cp:lastModifiedBy>Authorised User</cp:lastModifiedBy>
  <cp:revision>23</cp:revision>
  <dcterms:created xsi:type="dcterms:W3CDTF">2017-10-21T09:21:04Z</dcterms:created>
  <dcterms:modified xsi:type="dcterms:W3CDTF">2017-11-01T15:47:18Z</dcterms:modified>
</cp:coreProperties>
</file>